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77" r:id="rId6"/>
    <p:sldId id="261" r:id="rId7"/>
    <p:sldId id="276" r:id="rId8"/>
    <p:sldId id="262" r:id="rId9"/>
    <p:sldId id="275" r:id="rId10"/>
    <p:sldId id="263" r:id="rId11"/>
    <p:sldId id="278" r:id="rId12"/>
    <p:sldId id="264" r:id="rId13"/>
    <p:sldId id="279" r:id="rId14"/>
    <p:sldId id="259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3" r:id="rId23"/>
    <p:sldId id="272" r:id="rId24"/>
    <p:sldId id="274" r:id="rId25"/>
    <p:sldId id="280" r:id="rId2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6659EB-C0F3-4497-89A5-857CED5C44B0}" v="2" dt="2025-10-01T07:56:17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roshi Nagai" userId="91ddb0ac-0af5-43be-97e3-bdbae93cd155" providerId="ADAL" clId="{EF3C1161-D23B-444F-8929-6080B7287213}"/>
    <pc:docChg chg="undo custSel addSld delSld modSld sldOrd modNotesMaster">
      <pc:chgData name="Hiroshi Nagai" userId="91ddb0ac-0af5-43be-97e3-bdbae93cd155" providerId="ADAL" clId="{EF3C1161-D23B-444F-8929-6080B7287213}" dt="2024-07-29T05:55:43.787" v="6894" actId="1076"/>
      <pc:docMkLst>
        <pc:docMk/>
      </pc:docMkLst>
      <pc:sldChg chg="addSp modSp mod">
        <pc:chgData name="Hiroshi Nagai" userId="91ddb0ac-0af5-43be-97e3-bdbae93cd155" providerId="ADAL" clId="{EF3C1161-D23B-444F-8929-6080B7287213}" dt="2024-07-29T05:55:43.787" v="6894" actId="1076"/>
        <pc:sldMkLst>
          <pc:docMk/>
          <pc:sldMk cId="922792223" sldId="256"/>
        </pc:sldMkLst>
      </pc:sldChg>
      <pc:sldChg chg="addSp delSp modSp mod">
        <pc:chgData name="Hiroshi Nagai" userId="91ddb0ac-0af5-43be-97e3-bdbae93cd155" providerId="ADAL" clId="{EF3C1161-D23B-444F-8929-6080B7287213}" dt="2024-07-19T01:12:07.251" v="4249" actId="58"/>
        <pc:sldMkLst>
          <pc:docMk/>
          <pc:sldMk cId="1972994069" sldId="257"/>
        </pc:sldMkLst>
      </pc:sldChg>
      <pc:sldChg chg="addSp modSp new mod">
        <pc:chgData name="Hiroshi Nagai" userId="91ddb0ac-0af5-43be-97e3-bdbae93cd155" providerId="ADAL" clId="{EF3C1161-D23B-444F-8929-6080B7287213}" dt="2024-07-18T04:36:28.541" v="1863" actId="20577"/>
        <pc:sldMkLst>
          <pc:docMk/>
          <pc:sldMk cId="652649655" sldId="258"/>
        </pc:sldMkLst>
      </pc:sldChg>
      <pc:sldChg chg="addSp modSp new mod">
        <pc:chgData name="Hiroshi Nagai" userId="91ddb0ac-0af5-43be-97e3-bdbae93cd155" providerId="ADAL" clId="{EF3C1161-D23B-444F-8929-6080B7287213}" dt="2024-07-18T05:23:16.500" v="2812" actId="20577"/>
        <pc:sldMkLst>
          <pc:docMk/>
          <pc:sldMk cId="1808226849" sldId="259"/>
        </pc:sldMkLst>
      </pc:sldChg>
      <pc:sldChg chg="addSp modSp new mod">
        <pc:chgData name="Hiroshi Nagai" userId="91ddb0ac-0af5-43be-97e3-bdbae93cd155" providerId="ADAL" clId="{EF3C1161-D23B-444F-8929-6080B7287213}" dt="2024-07-18T04:57:18.002" v="2134" actId="20577"/>
        <pc:sldMkLst>
          <pc:docMk/>
          <pc:sldMk cId="1276263260" sldId="260"/>
        </pc:sldMkLst>
      </pc:sldChg>
      <pc:sldChg chg="addSp modSp new mod">
        <pc:chgData name="Hiroshi Nagai" userId="91ddb0ac-0af5-43be-97e3-bdbae93cd155" providerId="ADAL" clId="{EF3C1161-D23B-444F-8929-6080B7287213}" dt="2024-07-18T04:57:26.578" v="2154" actId="20577"/>
        <pc:sldMkLst>
          <pc:docMk/>
          <pc:sldMk cId="2765473556" sldId="261"/>
        </pc:sldMkLst>
      </pc:sldChg>
      <pc:sldChg chg="addSp delSp modSp new mod">
        <pc:chgData name="Hiroshi Nagai" userId="91ddb0ac-0af5-43be-97e3-bdbae93cd155" providerId="ADAL" clId="{EF3C1161-D23B-444F-8929-6080B7287213}" dt="2024-07-19T01:16:00.359" v="4269" actId="20577"/>
        <pc:sldMkLst>
          <pc:docMk/>
          <pc:sldMk cId="1377853035" sldId="262"/>
        </pc:sldMkLst>
      </pc:sldChg>
      <pc:sldChg chg="addSp modSp new mod">
        <pc:chgData name="Hiroshi Nagai" userId="91ddb0ac-0af5-43be-97e3-bdbae93cd155" providerId="ADAL" clId="{EF3C1161-D23B-444F-8929-6080B7287213}" dt="2024-07-18T05:16:18.277" v="2456" actId="20577"/>
        <pc:sldMkLst>
          <pc:docMk/>
          <pc:sldMk cId="3505399732" sldId="263"/>
        </pc:sldMkLst>
      </pc:sldChg>
      <pc:sldChg chg="addSp modSp new mod">
        <pc:chgData name="Hiroshi Nagai" userId="91ddb0ac-0af5-43be-97e3-bdbae93cd155" providerId="ADAL" clId="{EF3C1161-D23B-444F-8929-6080B7287213}" dt="2024-07-18T05:21:34.511" v="2690" actId="57"/>
        <pc:sldMkLst>
          <pc:docMk/>
          <pc:sldMk cId="788367731" sldId="264"/>
        </pc:sldMkLst>
      </pc:sldChg>
      <pc:sldChg chg="addSp modSp new mod">
        <pc:chgData name="Hiroshi Nagai" userId="91ddb0ac-0af5-43be-97e3-bdbae93cd155" providerId="ADAL" clId="{EF3C1161-D23B-444F-8929-6080B7287213}" dt="2024-07-18T05:27:08.784" v="3131" actId="6549"/>
        <pc:sldMkLst>
          <pc:docMk/>
          <pc:sldMk cId="2493223345" sldId="265"/>
        </pc:sldMkLst>
      </pc:sldChg>
      <pc:sldChg chg="addSp modSp new mod">
        <pc:chgData name="Hiroshi Nagai" userId="91ddb0ac-0af5-43be-97e3-bdbae93cd155" providerId="ADAL" clId="{EF3C1161-D23B-444F-8929-6080B7287213}" dt="2024-07-18T05:27:52.558" v="3147" actId="20577"/>
        <pc:sldMkLst>
          <pc:docMk/>
          <pc:sldMk cId="1226231911" sldId="266"/>
        </pc:sldMkLst>
      </pc:sldChg>
      <pc:sldChg chg="addSp delSp modSp new mod">
        <pc:chgData name="Hiroshi Nagai" userId="91ddb0ac-0af5-43be-97e3-bdbae93cd155" providerId="ADAL" clId="{EF3C1161-D23B-444F-8929-6080B7287213}" dt="2024-07-18T06:46:34.785" v="3369" actId="20577"/>
        <pc:sldMkLst>
          <pc:docMk/>
          <pc:sldMk cId="1264456435" sldId="267"/>
        </pc:sldMkLst>
      </pc:sldChg>
      <pc:sldChg chg="addSp delSp modSp new mod">
        <pc:chgData name="Hiroshi Nagai" userId="91ddb0ac-0af5-43be-97e3-bdbae93cd155" providerId="ADAL" clId="{EF3C1161-D23B-444F-8929-6080B7287213}" dt="2024-07-18T07:52:23.993" v="3826" actId="1076"/>
        <pc:sldMkLst>
          <pc:docMk/>
          <pc:sldMk cId="2646768" sldId="268"/>
        </pc:sldMkLst>
      </pc:sldChg>
      <pc:sldChg chg="addSp modSp new del mod ord">
        <pc:chgData name="Hiroshi Nagai" userId="91ddb0ac-0af5-43be-97e3-bdbae93cd155" providerId="ADAL" clId="{EF3C1161-D23B-444F-8929-6080B7287213}" dt="2024-07-18T06:46:41.255" v="3370" actId="2696"/>
        <pc:sldMkLst>
          <pc:docMk/>
          <pc:sldMk cId="1808298917" sldId="269"/>
        </pc:sldMkLst>
      </pc:sldChg>
      <pc:sldChg chg="addSp delSp modSp new mod">
        <pc:chgData name="Hiroshi Nagai" userId="91ddb0ac-0af5-43be-97e3-bdbae93cd155" providerId="ADAL" clId="{EF3C1161-D23B-444F-8929-6080B7287213}" dt="2024-07-18T07:54:57.404" v="3860" actId="1076"/>
        <pc:sldMkLst>
          <pc:docMk/>
          <pc:sldMk cId="2709146630" sldId="269"/>
        </pc:sldMkLst>
      </pc:sldChg>
      <pc:sldChg chg="addSp delSp modSp new mod">
        <pc:chgData name="Hiroshi Nagai" userId="91ddb0ac-0af5-43be-97e3-bdbae93cd155" providerId="ADAL" clId="{EF3C1161-D23B-444F-8929-6080B7287213}" dt="2024-07-19T01:21:46.084" v="4273" actId="20577"/>
        <pc:sldMkLst>
          <pc:docMk/>
          <pc:sldMk cId="4037519294" sldId="270"/>
        </pc:sldMkLst>
      </pc:sldChg>
      <pc:sldChg chg="addSp delSp modSp new mod">
        <pc:chgData name="Hiroshi Nagai" userId="91ddb0ac-0af5-43be-97e3-bdbae93cd155" providerId="ADAL" clId="{EF3C1161-D23B-444F-8929-6080B7287213}" dt="2024-07-23T06:06:54.399" v="6644" actId="1076"/>
        <pc:sldMkLst>
          <pc:docMk/>
          <pc:sldMk cId="3132584256" sldId="271"/>
        </pc:sldMkLst>
      </pc:sldChg>
      <pc:sldChg chg="modSp new mod">
        <pc:chgData name="Hiroshi Nagai" userId="91ddb0ac-0af5-43be-97e3-bdbae93cd155" providerId="ADAL" clId="{EF3C1161-D23B-444F-8929-6080B7287213}" dt="2024-07-19T02:01:20.046" v="5141" actId="20577"/>
        <pc:sldMkLst>
          <pc:docMk/>
          <pc:sldMk cId="1574262091" sldId="272"/>
        </pc:sldMkLst>
      </pc:sldChg>
      <pc:sldChg chg="modSp new mod">
        <pc:chgData name="Hiroshi Nagai" userId="91ddb0ac-0af5-43be-97e3-bdbae93cd155" providerId="ADAL" clId="{EF3C1161-D23B-444F-8929-6080B7287213}" dt="2024-07-19T02:09:14.754" v="5657" actId="20577"/>
        <pc:sldMkLst>
          <pc:docMk/>
          <pc:sldMk cId="3043332603" sldId="273"/>
        </pc:sldMkLst>
      </pc:sldChg>
      <pc:sldChg chg="addSp modSp new mod">
        <pc:chgData name="Hiroshi Nagai" userId="91ddb0ac-0af5-43be-97e3-bdbae93cd155" providerId="ADAL" clId="{EF3C1161-D23B-444F-8929-6080B7287213}" dt="2024-07-19T04:16:04.928" v="5891" actId="20577"/>
        <pc:sldMkLst>
          <pc:docMk/>
          <pc:sldMk cId="1482285410" sldId="274"/>
        </pc:sldMkLst>
      </pc:sldChg>
      <pc:sldChg chg="addSp modSp new mod modAnim">
        <pc:chgData name="Hiroshi Nagai" userId="91ddb0ac-0af5-43be-97e3-bdbae93cd155" providerId="ADAL" clId="{EF3C1161-D23B-444F-8929-6080B7287213}" dt="2024-07-19T04:19:37.599" v="6221" actId="20577"/>
        <pc:sldMkLst>
          <pc:docMk/>
          <pc:sldMk cId="1260554559" sldId="275"/>
        </pc:sldMkLst>
      </pc:sldChg>
      <pc:sldChg chg="addSp delSp modSp new mod">
        <pc:chgData name="Hiroshi Nagai" userId="91ddb0ac-0af5-43be-97e3-bdbae93cd155" providerId="ADAL" clId="{EF3C1161-D23B-444F-8929-6080B7287213}" dt="2024-07-19T04:39:36.502" v="6307" actId="1076"/>
        <pc:sldMkLst>
          <pc:docMk/>
          <pc:sldMk cId="727662407" sldId="276"/>
        </pc:sldMkLst>
      </pc:sldChg>
      <pc:sldChg chg="addSp delSp modSp new mod">
        <pc:chgData name="Hiroshi Nagai" userId="91ddb0ac-0af5-43be-97e3-bdbae93cd155" providerId="ADAL" clId="{EF3C1161-D23B-444F-8929-6080B7287213}" dt="2024-07-19T04:43:46.102" v="6385" actId="1076"/>
        <pc:sldMkLst>
          <pc:docMk/>
          <pc:sldMk cId="2045730828" sldId="277"/>
        </pc:sldMkLst>
      </pc:sldChg>
      <pc:sldChg chg="addSp modSp new mod">
        <pc:chgData name="Hiroshi Nagai" userId="91ddb0ac-0af5-43be-97e3-bdbae93cd155" providerId="ADAL" clId="{EF3C1161-D23B-444F-8929-6080B7287213}" dt="2024-07-19T05:14:25.912" v="6630" actId="20577"/>
        <pc:sldMkLst>
          <pc:docMk/>
          <pc:sldMk cId="4001741636" sldId="278"/>
        </pc:sldMkLst>
      </pc:sldChg>
      <pc:sldChg chg="addSp modSp new mod">
        <pc:chgData name="Hiroshi Nagai" userId="91ddb0ac-0af5-43be-97e3-bdbae93cd155" providerId="ADAL" clId="{EF3C1161-D23B-444F-8929-6080B7287213}" dt="2024-07-19T05:10:59.890" v="6628" actId="20577"/>
        <pc:sldMkLst>
          <pc:docMk/>
          <pc:sldMk cId="612527425" sldId="279"/>
        </pc:sldMkLst>
      </pc:sldChg>
    </pc:docChg>
  </pc:docChgLst>
  <pc:docChgLst>
    <pc:chgData name="Hiroshi Nagai" userId="91ddb0ac-0af5-43be-97e3-bdbae93cd155" providerId="ADAL" clId="{DDE66024-AE58-4D76-867E-1C040A12BB7D}"/>
    <pc:docChg chg="custSel addSld modSld">
      <pc:chgData name="Hiroshi Nagai" userId="91ddb0ac-0af5-43be-97e3-bdbae93cd155" providerId="ADAL" clId="{DDE66024-AE58-4D76-867E-1C040A12BB7D}" dt="2025-10-01T07:56:17.874" v="50" actId="20577"/>
      <pc:docMkLst>
        <pc:docMk/>
      </pc:docMkLst>
      <pc:sldChg chg="delSp mod">
        <pc:chgData name="Hiroshi Nagai" userId="91ddb0ac-0af5-43be-97e3-bdbae93cd155" providerId="ADAL" clId="{DDE66024-AE58-4D76-867E-1C040A12BB7D}" dt="2025-09-17T07:30:21.229" v="4" actId="478"/>
        <pc:sldMkLst>
          <pc:docMk/>
          <pc:sldMk cId="922792223" sldId="256"/>
        </pc:sldMkLst>
      </pc:sldChg>
      <pc:sldChg chg="modSp mod">
        <pc:chgData name="Hiroshi Nagai" userId="91ddb0ac-0af5-43be-97e3-bdbae93cd155" providerId="ADAL" clId="{DDE66024-AE58-4D76-867E-1C040A12BB7D}" dt="2025-09-17T07:30:06.135" v="3" actId="20577"/>
        <pc:sldMkLst>
          <pc:docMk/>
          <pc:sldMk cId="1482285410" sldId="274"/>
        </pc:sldMkLst>
        <pc:spChg chg="mod">
          <ac:chgData name="Hiroshi Nagai" userId="91ddb0ac-0af5-43be-97e3-bdbae93cd155" providerId="ADAL" clId="{DDE66024-AE58-4D76-867E-1C040A12BB7D}" dt="2025-09-17T07:30:06.135" v="3" actId="20577"/>
          <ac:spMkLst>
            <pc:docMk/>
            <pc:sldMk cId="1482285410" sldId="274"/>
            <ac:spMk id="3" creationId="{9AF69C9E-AC35-ED8F-4520-CAE95A7CADCE}"/>
          </ac:spMkLst>
        </pc:spChg>
      </pc:sldChg>
      <pc:sldChg chg="modSp new mod">
        <pc:chgData name="Hiroshi Nagai" userId="91ddb0ac-0af5-43be-97e3-bdbae93cd155" providerId="ADAL" clId="{DDE66024-AE58-4D76-867E-1C040A12BB7D}" dt="2025-10-01T07:56:17.874" v="50" actId="20577"/>
        <pc:sldMkLst>
          <pc:docMk/>
          <pc:sldMk cId="627311092" sldId="280"/>
        </pc:sldMkLst>
        <pc:spChg chg="mod">
          <ac:chgData name="Hiroshi Nagai" userId="91ddb0ac-0af5-43be-97e3-bdbae93cd155" providerId="ADAL" clId="{DDE66024-AE58-4D76-867E-1C040A12BB7D}" dt="2025-10-01T07:56:14.661" v="48" actId="20577"/>
          <ac:spMkLst>
            <pc:docMk/>
            <pc:sldMk cId="627311092" sldId="280"/>
            <ac:spMk id="2" creationId="{7669852B-E277-CB86-A566-534D951FC3D0}"/>
          </ac:spMkLst>
        </pc:spChg>
        <pc:spChg chg="mod">
          <ac:chgData name="Hiroshi Nagai" userId="91ddb0ac-0af5-43be-97e3-bdbae93cd155" providerId="ADAL" clId="{DDE66024-AE58-4D76-867E-1C040A12BB7D}" dt="2025-10-01T07:56:17.874" v="50" actId="20577"/>
          <ac:spMkLst>
            <pc:docMk/>
            <pc:sldMk cId="627311092" sldId="280"/>
            <ac:spMk id="3" creationId="{DC965254-4245-8E29-9253-05D5F1586F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2232A8-0294-425E-9EE6-C1A0E958F122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7099FE0-F0CF-4E29-BF5E-F8C2A98EDC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20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99FE0-F0CF-4E29-BF5E-F8C2A98EDC7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19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ea typeface="メイリオ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26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55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6" y="365127"/>
            <a:ext cx="11482648" cy="7654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76" y="1388225"/>
            <a:ext cx="11482648" cy="5137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98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59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90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29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09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8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37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84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019-490E-4A45-A9CD-79EEAD051B4D}" type="datetimeFigureOut">
              <a:rPr kumimoji="1" lang="ja-JP" altLang="en-US" smtClean="0"/>
              <a:t>2025/10/1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36A59-E142-43AA-A524-62B99FB53B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hare.evernote.com/note/a09dea70-c658-836f-8a99-1e1ddeccc6a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3BCCC-3C5D-2259-517C-8E1929A0A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Astronomical Polarization and </a:t>
            </a:r>
            <a:r>
              <a:rPr kumimoji="1" lang="en-US" altLang="ja-JP" dirty="0"/>
              <a:t>ALMA Polarimetry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9BB3A69-B28F-C2C8-5685-AE7D8869B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652"/>
            <a:ext cx="9144000" cy="1282148"/>
          </a:xfrm>
        </p:spPr>
        <p:txBody>
          <a:bodyPr/>
          <a:lstStyle/>
          <a:p>
            <a:r>
              <a:rPr kumimoji="1" lang="en-US" altLang="ja-JP" dirty="0"/>
              <a:t>Hiroshi Nagai</a:t>
            </a:r>
          </a:p>
          <a:p>
            <a:r>
              <a:rPr lang="en-US" altLang="ja-JP" dirty="0"/>
              <a:t>(ALMA Project, NAOJ)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279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8658A9-77D7-BCF0-028B-1B70FA1E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Zeeman effect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EB4002-447F-8FB4-DE36-36B0CDD3A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468" y="1027611"/>
            <a:ext cx="6890855" cy="5497880"/>
          </a:xfrm>
        </p:spPr>
        <p:txBody>
          <a:bodyPr/>
          <a:lstStyle/>
          <a:p>
            <a:r>
              <a:rPr kumimoji="1" lang="en-US" altLang="ja-JP" dirty="0"/>
              <a:t>Splitting of spectral line into different components under B-field</a:t>
            </a:r>
          </a:p>
          <a:p>
            <a:r>
              <a:rPr lang="en-US" altLang="ja-JP" dirty="0"/>
              <a:t>One has RCP, another has LCP</a:t>
            </a:r>
          </a:p>
          <a:p>
            <a:r>
              <a:rPr lang="en-US" altLang="ja-JP" dirty="0"/>
              <a:t>Frequency separation between RCP and LCP provides B-field strength</a:t>
            </a:r>
          </a:p>
          <a:p>
            <a:r>
              <a:rPr lang="en-US" altLang="ja-JP" dirty="0"/>
              <a:t>In case radiation field is anisotropic in the source, the emission can be linearly polarized. (known as G-K effect)</a:t>
            </a:r>
          </a:p>
          <a:p>
            <a:endParaRPr kumimoji="1" lang="ja-JP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3A6B5C-8A14-6F5F-AF59-74CF73BD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47" y="1130532"/>
            <a:ext cx="421801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36AAF1-91E6-D8D1-C9A1-38973FD2A50B}"/>
              </a:ext>
            </a:extLst>
          </p:cNvPr>
          <p:cNvSpPr txBox="1"/>
          <p:nvPr/>
        </p:nvSpPr>
        <p:spPr>
          <a:xfrm>
            <a:off x="2511786" y="1130532"/>
            <a:ext cx="263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D. </a:t>
            </a:r>
            <a:r>
              <a:rPr kumimoji="1" lang="en-US" altLang="ja-JP" dirty="0" err="1"/>
              <a:t>Crutcher’s</a:t>
            </a:r>
            <a:r>
              <a:rPr kumimoji="1" lang="en-US" altLang="ja-JP" dirty="0"/>
              <a:t> presentation</a:t>
            </a:r>
            <a:endParaRPr kumimoji="1" lang="ja-JP" alt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6BEE0EF-A0EA-D4A8-BA72-B7999FAE4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1"/>
          <a:stretch/>
        </p:blipFill>
        <p:spPr>
          <a:xfrm>
            <a:off x="697645" y="3614057"/>
            <a:ext cx="3837120" cy="30329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8DC3A56-D4D0-D85E-A7E2-D6D76742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17420"/>
          <a:stretch>
            <a:fillRect/>
          </a:stretch>
        </p:blipFill>
        <p:spPr bwMode="auto">
          <a:xfrm>
            <a:off x="4968449" y="4511156"/>
            <a:ext cx="3538081" cy="191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87BC745-9AA2-AA0A-06FA-3A9595EB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9456" y="4622592"/>
            <a:ext cx="3124941" cy="175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7990037-989A-A686-F256-42E353B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9456" y="6374990"/>
            <a:ext cx="2098540" cy="2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539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F12F3-7D32-9850-2962-9777C8C5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Zeeman effect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C50427-F41E-2E70-7F60-9BA9EE448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1388225"/>
            <a:ext cx="6077969" cy="5137266"/>
          </a:xfrm>
        </p:spPr>
        <p:txBody>
          <a:bodyPr/>
          <a:lstStyle/>
          <a:p>
            <a:r>
              <a:rPr lang="en-US" altLang="ja-JP" dirty="0"/>
              <a:t>Observation of Orion using </a:t>
            </a:r>
            <a:r>
              <a:rPr kumimoji="1" lang="en-US" altLang="ja-JP" dirty="0"/>
              <a:t>IRAM 30m</a:t>
            </a:r>
          </a:p>
          <a:p>
            <a:r>
              <a:rPr kumimoji="1" lang="en-US" altLang="ja-JP" dirty="0"/>
              <a:t>Detection of </a:t>
            </a:r>
            <a:r>
              <a:rPr kumimoji="1" lang="en-US" altLang="ja-JP"/>
              <a:t>CN Zeeman</a:t>
            </a:r>
            <a:endParaRPr kumimoji="1" lang="en-US" altLang="ja-JP" dirty="0"/>
          </a:p>
          <a:p>
            <a:r>
              <a:rPr kumimoji="1" lang="en-US" altLang="ja-JP" dirty="0" err="1"/>
              <a:t>B</a:t>
            </a:r>
            <a:r>
              <a:rPr kumimoji="1" lang="en-US" altLang="ja-JP" baseline="-25000" dirty="0" err="1"/>
              <a:t>los</a:t>
            </a:r>
            <a:r>
              <a:rPr kumimoji="1" lang="en-US" altLang="ja-JP" dirty="0"/>
              <a:t>=-0.36 +/- 0.08 </a:t>
            </a:r>
            <a:r>
              <a:rPr kumimoji="1" lang="en-US" altLang="ja-JP" dirty="0" err="1"/>
              <a:t>mG</a:t>
            </a:r>
            <a:r>
              <a:rPr kumimoji="1" lang="en-US" altLang="ja-JP" dirty="0"/>
              <a:t> </a:t>
            </a:r>
            <a:r>
              <a:rPr lang="en-US" altLang="ja-JP" dirty="0"/>
              <a:t>on</a:t>
            </a:r>
            <a:r>
              <a:rPr lang="ja-JP" altLang="en-US" dirty="0"/>
              <a:t> </a:t>
            </a:r>
            <a:r>
              <a:rPr kumimoji="1" lang="en-US" altLang="ja-JP" dirty="0"/>
              <a:t>OMC1</a:t>
            </a:r>
            <a:endParaRPr kumimoji="1" lang="ja-JP" altLang="en-US" dirty="0"/>
          </a:p>
          <a:p>
            <a:r>
              <a:rPr kumimoji="1" lang="en-US" altLang="ja-JP" dirty="0" err="1"/>
              <a:t>V</a:t>
            </a:r>
            <a:r>
              <a:rPr kumimoji="1" lang="en-US" altLang="ja-JP" baseline="-25000" dirty="0" err="1"/>
              <a:t>gas</a:t>
            </a:r>
            <a:r>
              <a:rPr kumimoji="1" lang="en-US" altLang="ja-JP" dirty="0"/>
              <a:t> ~ </a:t>
            </a:r>
            <a:r>
              <a:rPr kumimoji="1" lang="en-US" altLang="ja-JP" dirty="0" err="1"/>
              <a:t>V</a:t>
            </a:r>
            <a:r>
              <a:rPr kumimoji="1" lang="en-US" altLang="ja-JP" baseline="-25000" dirty="0" err="1"/>
              <a:t>alfven</a:t>
            </a:r>
            <a:endParaRPr kumimoji="1" lang="en-US" altLang="ja-JP" baseline="-25000" dirty="0"/>
          </a:p>
          <a:p>
            <a:r>
              <a:rPr kumimoji="1" lang="en-US" altLang="ja-JP" dirty="0"/>
              <a:t>Gas motions are due to MHD wave</a:t>
            </a:r>
          </a:p>
          <a:p>
            <a:endParaRPr kumimoji="1" lang="ja-JP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03D192-C169-55E4-349B-3F6D90D2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02" y="1388225"/>
            <a:ext cx="497379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94C24C-7442-6532-BE12-C92F0B16E796}"/>
              </a:ext>
            </a:extLst>
          </p:cNvPr>
          <p:cNvSpPr txBox="1"/>
          <p:nvPr/>
        </p:nvSpPr>
        <p:spPr>
          <a:xfrm>
            <a:off x="681425" y="5924729"/>
            <a:ext cx="163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Crutcher</a:t>
            </a:r>
            <a:r>
              <a:rPr kumimoji="1" lang="en-US" altLang="ja-JP" dirty="0"/>
              <a:t>+ 1999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174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4D10D1-4E9C-58AB-8DE4-612E19BB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Faraday rotation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0EAFC3-2099-6F7F-B76C-89B885C2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62" y="1388225"/>
            <a:ext cx="6867762" cy="5137266"/>
          </a:xfrm>
        </p:spPr>
        <p:txBody>
          <a:bodyPr/>
          <a:lstStyle/>
          <a:p>
            <a:r>
              <a:rPr kumimoji="1" lang="en-US" altLang="ja-JP" dirty="0"/>
              <a:t>Propagation effect</a:t>
            </a:r>
          </a:p>
          <a:p>
            <a:r>
              <a:rPr kumimoji="1" lang="en-US" altLang="ja-JP" dirty="0"/>
              <a:t>EVPA rotation in magnetized plasma</a:t>
            </a:r>
          </a:p>
          <a:p>
            <a:r>
              <a:rPr lang="en-US" altLang="ja-JP" dirty="0"/>
              <a:t>Rotation angle </a:t>
            </a:r>
            <a:r>
              <a:rPr lang="ja-JP" altLang="en-US" dirty="0"/>
              <a:t>∝ </a:t>
            </a:r>
            <a:r>
              <a:rPr lang="en-US" altLang="ja-JP" dirty="0"/>
              <a:t>λ</a:t>
            </a:r>
            <a:r>
              <a:rPr lang="en-US" altLang="ja-JP" baseline="30000" dirty="0"/>
              <a:t>2</a:t>
            </a:r>
          </a:p>
          <a:p>
            <a:r>
              <a:rPr kumimoji="1" lang="en-US" altLang="ja-JP" dirty="0"/>
              <a:t>RM (</a:t>
            </a:r>
            <a:r>
              <a:rPr kumimoji="1" lang="ja-JP" altLang="en-US" dirty="0"/>
              <a:t>∝</a:t>
            </a:r>
            <a:r>
              <a:rPr kumimoji="1" lang="en-US" altLang="ja-JP" dirty="0"/>
              <a:t>n</a:t>
            </a:r>
            <a:r>
              <a:rPr kumimoji="1" lang="en-US" altLang="ja-JP" baseline="-25000" dirty="0"/>
              <a:t>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B</a:t>
            </a:r>
            <a:r>
              <a:rPr kumimoji="1" lang="en-US" altLang="ja-JP" baseline="-25000" dirty="0" err="1"/>
              <a:t>los</a:t>
            </a:r>
            <a:r>
              <a:rPr kumimoji="1" lang="en-US" altLang="ja-JP" dirty="0"/>
              <a:t>) can be a clue for LOS B-field.</a:t>
            </a:r>
            <a:endParaRPr kumimoji="1" lang="ja-JP" alt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14F8A9E-95DC-CF17-F94B-5B1C83B6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" y="1367518"/>
            <a:ext cx="4143682" cy="2061482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3055EFED-4594-4C63-517A-5E438D537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" y="4013988"/>
            <a:ext cx="4027398" cy="1888044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E8900DA7-6874-B2D5-1854-C77344F0F95B}"/>
              </a:ext>
            </a:extLst>
          </p:cNvPr>
          <p:cNvSpPr txBox="1"/>
          <p:nvPr/>
        </p:nvSpPr>
        <p:spPr>
          <a:xfrm>
            <a:off x="253076" y="5961156"/>
            <a:ext cx="466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Graphs of polarization angle against wavelength squared for polarized </a:t>
            </a:r>
            <a:b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</a:b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extragalactic sources in the field (</a:t>
            </a:r>
            <a:r>
              <a:rPr lang="en-US" sz="12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Haverkorn</a:t>
            </a: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12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Katgert</a:t>
            </a: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&amp; de </a:t>
            </a:r>
            <a:r>
              <a:rPr lang="en-US" sz="12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Bruyn</a:t>
            </a:r>
            <a:r>
              <a: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2003).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CEAC6258-0D8D-D0E1-F873-9EBB1A28956D}"/>
                  </a:ext>
                </a:extLst>
              </p:cNvPr>
              <p:cNvSpPr txBox="1"/>
              <p:nvPr/>
            </p:nvSpPr>
            <p:spPr>
              <a:xfrm>
                <a:off x="299402" y="3628477"/>
                <a:ext cx="848309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law</a:t>
                </a:r>
              </a:p>
            </p:txBody>
          </p:sp>
        </mc:Choice>
        <mc:Fallback xmlns=""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CEAC6258-0D8D-D0E1-F873-9EBB1A289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02" y="3628477"/>
                <a:ext cx="848309" cy="407099"/>
              </a:xfrm>
              <a:prstGeom prst="rect">
                <a:avLst/>
              </a:prstGeom>
              <a:blipFill>
                <a:blip r:embed="rId4"/>
                <a:stretch>
                  <a:fillRect t="-5970" r="-7194" b="-253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6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0143E-A80C-59AE-F54B-13642346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Faraday rotation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78A276-A4A3-42F6-2B7C-E12A8F6A8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C33581-247F-9DB1-BD12-33A5A90DB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96" t="12102" r="14757" b="7177"/>
          <a:stretch/>
        </p:blipFill>
        <p:spPr>
          <a:xfrm>
            <a:off x="1053036" y="1681887"/>
            <a:ext cx="3221315" cy="49494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3A59287-3E8E-256C-8D23-876188CB0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6" t="43844" r="6586" b="18121"/>
          <a:stretch/>
        </p:blipFill>
        <p:spPr>
          <a:xfrm>
            <a:off x="6018663" y="1746914"/>
            <a:ext cx="4299094" cy="28592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85AA9C-6136-E328-E6B5-BE0230145A40}"/>
              </a:ext>
            </a:extLst>
          </p:cNvPr>
          <p:cNvSpPr txBox="1"/>
          <p:nvPr/>
        </p:nvSpPr>
        <p:spPr>
          <a:xfrm>
            <a:off x="1128099" y="1377582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Marti-Vidal+ 2015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C6DE1-FD3D-4BFD-5C10-8FEDDBD25350}"/>
              </a:ext>
            </a:extLst>
          </p:cNvPr>
          <p:cNvSpPr txBox="1"/>
          <p:nvPr/>
        </p:nvSpPr>
        <p:spPr>
          <a:xfrm>
            <a:off x="4196686" y="6123541"/>
            <a:ext cx="509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high RM (~10</a:t>
            </a:r>
            <a:r>
              <a:rPr kumimoji="1" lang="en-US" altLang="ja-JP" baseline="30000" dirty="0"/>
              <a:t>8</a:t>
            </a:r>
            <a:r>
              <a:rPr kumimoji="1" lang="en-US" altLang="ja-JP" dirty="0"/>
              <a:t> rad/m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 on quasar PKS 1830-211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61647F-9E4C-12FA-CAE3-D539A30E314F}"/>
              </a:ext>
            </a:extLst>
          </p:cNvPr>
          <p:cNvSpPr txBox="1"/>
          <p:nvPr/>
        </p:nvSpPr>
        <p:spPr>
          <a:xfrm>
            <a:off x="6143767" y="1519911"/>
            <a:ext cx="155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Hovatta</a:t>
            </a:r>
            <a:r>
              <a:rPr kumimoji="1" lang="en-US" altLang="ja-JP" dirty="0"/>
              <a:t>+ 2019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A1295C-11D9-6B1F-75B2-2375CD5038F7}"/>
              </a:ext>
            </a:extLst>
          </p:cNvPr>
          <p:cNvSpPr txBox="1"/>
          <p:nvPr/>
        </p:nvSpPr>
        <p:spPr>
          <a:xfrm>
            <a:off x="6341660" y="4679146"/>
            <a:ext cx="3214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 x 10</a:t>
            </a:r>
            <a:r>
              <a:rPr kumimoji="1" lang="en-US" altLang="ja-JP" baseline="30000" dirty="0"/>
              <a:t>5</a:t>
            </a:r>
            <a:r>
              <a:rPr kumimoji="1" lang="en-US" altLang="ja-JP" dirty="0"/>
              <a:t> rad/m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on quasar 3C 273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52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E8B75-18C2-23DD-4E10-F7E7F0EE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Stokes Parameter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47C2CB-5D4B-BB67-6377-201AE4B19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388225"/>
            <a:ext cx="6533804" cy="5137266"/>
          </a:xfrm>
        </p:spPr>
        <p:txBody>
          <a:bodyPr/>
          <a:lstStyle/>
          <a:p>
            <a:r>
              <a:rPr kumimoji="1" lang="en-US" altLang="ja-JP" dirty="0"/>
              <a:t>Mathematical representation of polarization</a:t>
            </a:r>
          </a:p>
          <a:p>
            <a:r>
              <a:rPr lang="en-US" altLang="ja-JP" dirty="0"/>
              <a:t>In the unit of power</a:t>
            </a:r>
          </a:p>
          <a:p>
            <a:r>
              <a:rPr kumimoji="1" lang="en-US" altLang="ja-JP" dirty="0"/>
              <a:t>Q, U: linear polarization</a:t>
            </a:r>
          </a:p>
          <a:p>
            <a:r>
              <a:rPr lang="en-US" altLang="ja-JP" dirty="0"/>
              <a:t>V: circular polarization</a:t>
            </a:r>
            <a:endParaRPr kumimoji="1" lang="ja-JP" altLang="en-US" dirty="0"/>
          </a:p>
        </p:txBody>
      </p:sp>
      <p:pic>
        <p:nvPicPr>
          <p:cNvPr id="4" name="Picture 2" descr="https://kicp.uchicago.edu/depot/images/figure-stokes.gif">
            <a:extLst>
              <a:ext uri="{FF2B5EF4-FFF2-40B4-BE49-F238E27FC236}">
                <a16:creationId xmlns:a16="http://schemas.microsoft.com/office/drawing/2014/main" id="{364BCD84-C4F1-9E5C-90A7-8EEF3D012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35" y="1711969"/>
            <a:ext cx="1482007" cy="20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phy.princeton.edu/cosmology/capmap/stokes.gif">
            <a:extLst>
              <a:ext uri="{FF2B5EF4-FFF2-40B4-BE49-F238E27FC236}">
                <a16:creationId xmlns:a16="http://schemas.microsoft.com/office/drawing/2014/main" id="{460095AF-AD4C-385C-B5CA-AD6DA3A3B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4" y="1778000"/>
            <a:ext cx="2367827" cy="19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541FB30E-7F3D-101D-90B1-1D3DECDC4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246633"/>
              </p:ext>
            </p:extLst>
          </p:nvPr>
        </p:nvGraphicFramePr>
        <p:xfrm>
          <a:off x="963882" y="4315254"/>
          <a:ext cx="3901560" cy="164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2412720" imgH="1015920" progId="Equation.3">
                  <p:embed/>
                </p:oleObj>
              </mc:Choice>
              <mc:Fallback>
                <p:oleObj name="数式" r:id="rId4" imgW="2412720" imgH="1015920" progId="Equation.3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541FB30E-7F3D-101D-90B1-1D3DECDC4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3882" y="4315254"/>
                        <a:ext cx="3901560" cy="164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226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638450-FD82-0560-40D1-6D14B549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Polarimetry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CA7D0D-94E4-D103-BD30-8E403D948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574" y="1388225"/>
            <a:ext cx="7195750" cy="5137266"/>
          </a:xfrm>
        </p:spPr>
        <p:txBody>
          <a:bodyPr/>
          <a:lstStyle/>
          <a:p>
            <a:r>
              <a:rPr kumimoji="1" lang="en-US" altLang="ja-JP" dirty="0"/>
              <a:t>Polarization filter used in optical. Requiring rotation of the filter to measure the polarization direction.</a:t>
            </a:r>
          </a:p>
          <a:p>
            <a:r>
              <a:rPr lang="en-US" altLang="ja-JP" dirty="0"/>
              <a:t>We can directly measure the amplitude and phase of two orthogonal linear polarization in radio, using such as cross-dipole antenna.</a:t>
            </a:r>
            <a:endParaRPr kumimoji="1" lang="ja-JP" altLang="en-US" dirty="0"/>
          </a:p>
        </p:txBody>
      </p:sp>
      <p:pic>
        <p:nvPicPr>
          <p:cNvPr id="4" name="Picture 2" descr="https://upload.wikimedia.org/wikipedia/commons/thumb/9/94/Wire-grid-polarizer.svg/2000px-Wire-grid-polarizer.svg.png">
            <a:extLst>
              <a:ext uri="{FF2B5EF4-FFF2-40B4-BE49-F238E27FC236}">
                <a16:creationId xmlns:a16="http://schemas.microsoft.com/office/drawing/2014/main" id="{C13AD4E6-ED80-0A58-B350-FAC89821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" y="1458523"/>
            <a:ext cx="3517733" cy="18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e.jp/asahi/ja1cpa/ja1cpa/240201.jpg">
            <a:extLst>
              <a:ext uri="{FF2B5EF4-FFF2-40B4-BE49-F238E27FC236}">
                <a16:creationId xmlns:a16="http://schemas.microsoft.com/office/drawing/2014/main" id="{4A1E7BC1-DAED-1DEC-1D85-57CAB72A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1" y="3506106"/>
            <a:ext cx="2676759" cy="301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892102-0C76-F676-99D5-080A48DCD725}"/>
              </a:ext>
            </a:extLst>
          </p:cNvPr>
          <p:cNvSpPr txBox="1"/>
          <p:nvPr/>
        </p:nvSpPr>
        <p:spPr>
          <a:xfrm>
            <a:off x="1389036" y="34290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baseline="-25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A44FD6-4126-200E-9983-FBCD116D1716}"/>
              </a:ext>
            </a:extLst>
          </p:cNvPr>
          <p:cNvSpPr txBox="1"/>
          <p:nvPr/>
        </p:nvSpPr>
        <p:spPr>
          <a:xfrm>
            <a:off x="2323481" y="379833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49322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1AB990-69CF-B76B-7DE7-CD72C309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ALMA Frontend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70A303-9BD7-42FA-3BF0-C722C305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F8A101-2AEB-A84D-E845-546214706BF5}"/>
              </a:ext>
            </a:extLst>
          </p:cNvPr>
          <p:cNvSpPr txBox="1"/>
          <p:nvPr/>
        </p:nvSpPr>
        <p:spPr>
          <a:xfrm>
            <a:off x="6199380" y="1230495"/>
            <a:ext cx="258256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Band 3/4/5/6/8: OMT</a:t>
            </a:r>
          </a:p>
          <a:p>
            <a:r>
              <a:rPr lang="en-US" altLang="ja-JP" sz="2000" dirty="0"/>
              <a:t>Band 7/9/10: Wire grid</a:t>
            </a:r>
            <a:endParaRPr kumimoji="1" lang="ja-JP" altLang="en-US" sz="2000" dirty="0"/>
          </a:p>
        </p:txBody>
      </p:sp>
      <p:pic>
        <p:nvPicPr>
          <p:cNvPr id="5" name="Picture 4" descr="http://www.astro.s.osakafu-u.ac.jp/img/20130130/20130130b.jpg">
            <a:extLst>
              <a:ext uri="{FF2B5EF4-FFF2-40B4-BE49-F238E27FC236}">
                <a16:creationId xmlns:a16="http://schemas.microsoft.com/office/drawing/2014/main" id="{091D41B9-37EB-E0BC-C7B0-02F0402D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332" y="4758887"/>
            <a:ext cx="4286250" cy="1762125"/>
          </a:xfrm>
          <a:prstGeom prst="rect">
            <a:avLst/>
          </a:prstGeom>
          <a:noFill/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D660084B-99AC-93CC-D6C7-F1FF2780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892" y="1469926"/>
            <a:ext cx="1714501" cy="453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0736C26B-4B1E-34E2-71FE-5F242853B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7737" b="34831"/>
          <a:stretch>
            <a:fillRect/>
          </a:stretch>
        </p:blipFill>
        <p:spPr bwMode="auto">
          <a:xfrm>
            <a:off x="3644631" y="1446519"/>
            <a:ext cx="2357439" cy="170825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16CF2FA-85D8-F23D-A481-8C96EA69BE56}"/>
              </a:ext>
            </a:extLst>
          </p:cNvPr>
          <p:cNvSpPr/>
          <p:nvPr/>
        </p:nvSpPr>
        <p:spPr>
          <a:xfrm>
            <a:off x="2147214" y="1786841"/>
            <a:ext cx="952902" cy="81677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D253C95-B3CE-4C48-EE87-EDFD03B9552E}"/>
              </a:ext>
            </a:extLst>
          </p:cNvPr>
          <p:cNvCxnSpPr/>
          <p:nvPr/>
        </p:nvCxnSpPr>
        <p:spPr>
          <a:xfrm flipV="1">
            <a:off x="3100116" y="1446519"/>
            <a:ext cx="544515" cy="3403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6846F76-A897-D63D-AFE9-ADAAAE703443}"/>
              </a:ext>
            </a:extLst>
          </p:cNvPr>
          <p:cNvCxnSpPr/>
          <p:nvPr/>
        </p:nvCxnSpPr>
        <p:spPr>
          <a:xfrm>
            <a:off x="3100116" y="2603614"/>
            <a:ext cx="544515" cy="54451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0B9180-8906-FB04-EACF-E23CC8759BFC}"/>
              </a:ext>
            </a:extLst>
          </p:cNvPr>
          <p:cNvSpPr txBox="1"/>
          <p:nvPr/>
        </p:nvSpPr>
        <p:spPr>
          <a:xfrm>
            <a:off x="3984954" y="2127163"/>
            <a:ext cx="568508" cy="349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bg1"/>
                </a:solidFill>
              </a:rPr>
              <a:t>Xpol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8FD7F1-1AAD-A8F7-52A4-555EFCBA5899}"/>
              </a:ext>
            </a:extLst>
          </p:cNvPr>
          <p:cNvSpPr txBox="1"/>
          <p:nvPr/>
        </p:nvSpPr>
        <p:spPr>
          <a:xfrm>
            <a:off x="5186120" y="2127163"/>
            <a:ext cx="550932" cy="349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</a:rPr>
              <a:t>Y</a:t>
            </a:r>
            <a:r>
              <a:rPr kumimoji="1" lang="en-US" altLang="ja-JP" dirty="0" err="1">
                <a:solidFill>
                  <a:schemeClr val="bg1"/>
                </a:solidFill>
              </a:rPr>
              <a:t>pol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FF4C316-8E7E-5D65-FD00-B5BB46902239}"/>
              </a:ext>
            </a:extLst>
          </p:cNvPr>
          <p:cNvCxnSpPr>
            <a:stCxn id="4" idx="1"/>
          </p:cNvCxnSpPr>
          <p:nvPr/>
        </p:nvCxnSpPr>
        <p:spPr>
          <a:xfrm flipH="1">
            <a:off x="5191268" y="1584438"/>
            <a:ext cx="1008112" cy="2941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4" descr="DSC00001">
            <a:extLst>
              <a:ext uri="{FF2B5EF4-FFF2-40B4-BE49-F238E27FC236}">
                <a16:creationId xmlns:a16="http://schemas.microsoft.com/office/drawing/2014/main" id="{99DBD3DC-1443-E91D-D22D-C153661F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5124" y="3750775"/>
            <a:ext cx="1819935" cy="27747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85A982D-2243-10C4-21F5-748F6A98F1C5}"/>
              </a:ext>
            </a:extLst>
          </p:cNvPr>
          <p:cNvCxnSpPr/>
          <p:nvPr/>
        </p:nvCxnSpPr>
        <p:spPr>
          <a:xfrm>
            <a:off x="4836802" y="4412061"/>
            <a:ext cx="1236383" cy="1040325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8884032-AFFE-E9C0-3B4F-AA2F01F002B0}"/>
              </a:ext>
            </a:extLst>
          </p:cNvPr>
          <p:cNvGrpSpPr/>
          <p:nvPr/>
        </p:nvGrpSpPr>
        <p:grpSpPr>
          <a:xfrm>
            <a:off x="6415404" y="2094591"/>
            <a:ext cx="2262507" cy="2376264"/>
            <a:chOff x="6372200" y="1988840"/>
            <a:chExt cx="2627784" cy="2759907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3939625-B2A3-72AE-EE4D-FE2883F62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72200" y="1988840"/>
              <a:ext cx="1197188" cy="27599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FFF986E-BF33-CD92-C83F-8436FC190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2002" t="4557" r="35618" b="74177"/>
            <a:stretch>
              <a:fillRect/>
            </a:stretch>
          </p:blipFill>
          <p:spPr bwMode="auto">
            <a:xfrm>
              <a:off x="7668344" y="2276872"/>
              <a:ext cx="1331640" cy="201622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9BB0C560-7000-9F0B-DF6E-3687F780F16F}"/>
                </a:ext>
              </a:extLst>
            </p:cNvPr>
            <p:cNvSpPr/>
            <p:nvPr/>
          </p:nvSpPr>
          <p:spPr>
            <a:xfrm>
              <a:off x="6732240" y="2132856"/>
              <a:ext cx="432048" cy="648072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E37AB21D-A993-2B9A-F627-3BB310B55F48}"/>
                </a:ext>
              </a:extLst>
            </p:cNvPr>
            <p:cNvCxnSpPr>
              <a:stCxn id="19" idx="2"/>
            </p:cNvCxnSpPr>
            <p:nvPr/>
          </p:nvCxnSpPr>
          <p:spPr>
            <a:xfrm>
              <a:off x="6948264" y="2780928"/>
              <a:ext cx="1368152" cy="1584176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D6917A-E8B9-615F-B836-AC9949EDC08B}"/>
                </a:ext>
              </a:extLst>
            </p:cNvPr>
            <p:cNvCxnSpPr>
              <a:stCxn id="19" idx="0"/>
              <a:endCxn id="18" idx="0"/>
            </p:cNvCxnSpPr>
            <p:nvPr/>
          </p:nvCxnSpPr>
          <p:spPr>
            <a:xfrm>
              <a:off x="6948264" y="2132856"/>
              <a:ext cx="1385900" cy="144016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22" name="Picture 2" descr="WGF Film">
            <a:extLst>
              <a:ext uri="{FF2B5EF4-FFF2-40B4-BE49-F238E27FC236}">
                <a16:creationId xmlns:a16="http://schemas.microsoft.com/office/drawing/2014/main" id="{B616F827-7F52-21D4-2470-EAEFD135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70762" y="2886679"/>
            <a:ext cx="1784594" cy="1383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623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3546B3-814E-61D7-D206-4B2DF22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ALMA Correlator</a:t>
            </a:r>
            <a:endParaRPr kumimoji="1" lang="ja-JP" altLang="en-US" dirty="0"/>
          </a:p>
        </p:txBody>
      </p:sp>
      <p:sp>
        <p:nvSpPr>
          <p:cNvPr id="4" name="コンテンツ プレースホルダ 2">
            <a:extLst>
              <a:ext uri="{FF2B5EF4-FFF2-40B4-BE49-F238E27FC236}">
                <a16:creationId xmlns:a16="http://schemas.microsoft.com/office/drawing/2014/main" id="{708137FD-AC8E-BC81-6E69-18586BFFBEC6}"/>
              </a:ext>
            </a:extLst>
          </p:cNvPr>
          <p:cNvSpPr txBox="1">
            <a:spLocks/>
          </p:cNvSpPr>
          <p:nvPr/>
        </p:nvSpPr>
        <p:spPr>
          <a:xfrm>
            <a:off x="251520" y="3861048"/>
            <a:ext cx="864096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4 cross correlations per baseline</a:t>
            </a:r>
            <a:endParaRPr lang="ja-JP" altLang="en-US" dirty="0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5DB04D0E-3A77-B6A9-0642-46D9A2F8B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568" y="4437112"/>
          <a:ext cx="4008092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2489040" imgH="1117440" progId="Equation.3">
                  <p:embed/>
                </p:oleObj>
              </mc:Choice>
              <mc:Fallback>
                <p:oleObj name="数式" r:id="rId2" imgW="2489040" imgH="1117440" progId="Equation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5DB04D0E-3A77-B6A9-0642-46D9A2F8B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437112"/>
                        <a:ext cx="4008092" cy="18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 descr="C:\Users\nagai\AppData\Local\Microsoft\Windows\Temporary Internet Files\Content.IE5\93MDMR7S\MC900292582[1].wmf">
            <a:extLst>
              <a:ext uri="{FF2B5EF4-FFF2-40B4-BE49-F238E27FC236}">
                <a16:creationId xmlns:a16="http://schemas.microsoft.com/office/drawing/2014/main" id="{6EDC214C-54DC-D750-7531-15916966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7" y="1196752"/>
            <a:ext cx="1512168" cy="1179049"/>
          </a:xfrm>
          <a:prstGeom prst="rect">
            <a:avLst/>
          </a:prstGeom>
          <a:noFill/>
        </p:spPr>
      </p:pic>
      <p:pic>
        <p:nvPicPr>
          <p:cNvPr id="7" name="Picture 3" descr="C:\Users\nagai\AppData\Local\Microsoft\Windows\Temporary Internet Files\Content.IE5\93MDMR7S\MC900292582[1].wmf">
            <a:extLst>
              <a:ext uri="{FF2B5EF4-FFF2-40B4-BE49-F238E27FC236}">
                <a16:creationId xmlns:a16="http://schemas.microsoft.com/office/drawing/2014/main" id="{F0AD1818-1A27-5F24-6455-42A19FDB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2420888"/>
            <a:ext cx="1477640" cy="1152128"/>
          </a:xfrm>
          <a:prstGeom prst="rect">
            <a:avLst/>
          </a:prstGeom>
          <a:noFill/>
        </p:spPr>
      </p:pic>
      <p:pic>
        <p:nvPicPr>
          <p:cNvPr id="8" name="Picture 5" descr="http://www.almaobservatory.org/images/stories/science_newsletters/newsletter7/big/indepth_09.jpg">
            <a:extLst>
              <a:ext uri="{FF2B5EF4-FFF2-40B4-BE49-F238E27FC236}">
                <a16:creationId xmlns:a16="http://schemas.microsoft.com/office/drawing/2014/main" id="{43E906C9-5639-7841-6497-275B3FC8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482" y="1628800"/>
            <a:ext cx="1659646" cy="1667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9" name="カギ線コネクタ 8">
            <a:extLst>
              <a:ext uri="{FF2B5EF4-FFF2-40B4-BE49-F238E27FC236}">
                <a16:creationId xmlns:a16="http://schemas.microsoft.com/office/drawing/2014/main" id="{6057FA1C-AB3E-9A92-30EF-06D8E445D3F4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2627785" y="1786277"/>
            <a:ext cx="1436697" cy="67635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カギ線コネクタ 10">
            <a:extLst>
              <a:ext uri="{FF2B5EF4-FFF2-40B4-BE49-F238E27FC236}">
                <a16:creationId xmlns:a16="http://schemas.microsoft.com/office/drawing/2014/main" id="{B46F93DC-E78D-B2FC-720B-A8BC303521C3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665265" y="2462632"/>
            <a:ext cx="1399217" cy="534320"/>
          </a:xfrm>
          <a:prstGeom prst="bentConnector3">
            <a:avLst>
              <a:gd name="adj1" fmla="val 482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EAC56D-07DC-8CDB-1012-2E98AD30FD75}"/>
              </a:ext>
            </a:extLst>
          </p:cNvPr>
          <p:cNvSpPr txBox="1"/>
          <p:nvPr/>
        </p:nvSpPr>
        <p:spPr>
          <a:xfrm>
            <a:off x="467544" y="2195572"/>
            <a:ext cx="12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Antenna m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F18A02-D58D-AED2-41AB-10EBCB9E8DE7}"/>
              </a:ext>
            </a:extLst>
          </p:cNvPr>
          <p:cNvSpPr txBox="1"/>
          <p:nvPr/>
        </p:nvSpPr>
        <p:spPr>
          <a:xfrm>
            <a:off x="539552" y="3501008"/>
            <a:ext cx="115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Antenna n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90EC3B-ED09-2E0A-1FD4-B3B72F27F9A2}"/>
              </a:ext>
            </a:extLst>
          </p:cNvPr>
          <p:cNvSpPr txBox="1"/>
          <p:nvPr/>
        </p:nvSpPr>
        <p:spPr>
          <a:xfrm>
            <a:off x="4069060" y="3356992"/>
            <a:ext cx="17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ALMA </a:t>
            </a:r>
            <a:r>
              <a:rPr kumimoji="1" lang="en-US" altLang="ja-JP" dirty="0" err="1"/>
              <a:t>correlator</a:t>
            </a:r>
            <a:endParaRPr kumimoji="1" lang="ja-JP" altLang="en-US" dirty="0"/>
          </a:p>
        </p:txBody>
      </p:sp>
      <p:sp>
        <p:nvSpPr>
          <p:cNvPr id="14" name="右矢印 15">
            <a:extLst>
              <a:ext uri="{FF2B5EF4-FFF2-40B4-BE49-F238E27FC236}">
                <a16:creationId xmlns:a16="http://schemas.microsoft.com/office/drawing/2014/main" id="{4D1CE099-0496-1456-A8BE-20BAB5659CA3}"/>
              </a:ext>
            </a:extLst>
          </p:cNvPr>
          <p:cNvSpPr/>
          <p:nvPr/>
        </p:nvSpPr>
        <p:spPr>
          <a:xfrm>
            <a:off x="5796136" y="2204864"/>
            <a:ext cx="8722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1ECDC2-4C8F-69F5-9A62-91E7E7C8164E}"/>
              </a:ext>
            </a:extLst>
          </p:cNvPr>
          <p:cNvSpPr txBox="1"/>
          <p:nvPr/>
        </p:nvSpPr>
        <p:spPr>
          <a:xfrm>
            <a:off x="6732240" y="2276872"/>
            <a:ext cx="316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Cross correlation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(XX, YY, XY, YX)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00CE5D6-ED83-3A63-AAC9-6E08FCF8DFE9}"/>
              </a:ext>
            </a:extLst>
          </p:cNvPr>
          <p:cNvSpPr txBox="1"/>
          <p:nvPr/>
        </p:nvSpPr>
        <p:spPr>
          <a:xfrm>
            <a:off x="6535288" y="3429000"/>
            <a:ext cx="19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Ψ: parallactic angle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7A4982-DF57-42FD-4129-63C38FD9B313}"/>
              </a:ext>
            </a:extLst>
          </p:cNvPr>
          <p:cNvSpPr txBox="1"/>
          <p:nvPr/>
        </p:nvSpPr>
        <p:spPr>
          <a:xfrm>
            <a:off x="2339752" y="1403484"/>
            <a:ext cx="111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00B050"/>
                </a:solidFill>
              </a:rPr>
              <a:t>Xpol</a:t>
            </a:r>
            <a:r>
              <a:rPr kumimoji="1" lang="en-US" altLang="ja-JP" dirty="0">
                <a:solidFill>
                  <a:srgbClr val="00B050"/>
                </a:solidFill>
              </a:rPr>
              <a:t>, </a:t>
            </a:r>
            <a:r>
              <a:rPr kumimoji="1" lang="en-US" altLang="ja-JP" dirty="0" err="1">
                <a:solidFill>
                  <a:srgbClr val="00B050"/>
                </a:solidFill>
              </a:rPr>
              <a:t>Ypol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708B90-1B44-FCFF-B31D-733440E8CADB}"/>
              </a:ext>
            </a:extLst>
          </p:cNvPr>
          <p:cNvSpPr txBox="1"/>
          <p:nvPr/>
        </p:nvSpPr>
        <p:spPr>
          <a:xfrm>
            <a:off x="2381640" y="2987660"/>
            <a:ext cx="111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00B050"/>
                </a:solidFill>
              </a:rPr>
              <a:t>Xpol</a:t>
            </a:r>
            <a:r>
              <a:rPr kumimoji="1" lang="en-US" altLang="ja-JP" dirty="0">
                <a:solidFill>
                  <a:srgbClr val="00B050"/>
                </a:solidFill>
              </a:rPr>
              <a:t>, </a:t>
            </a:r>
            <a:r>
              <a:rPr kumimoji="1" lang="en-US" altLang="ja-JP" dirty="0" err="1">
                <a:solidFill>
                  <a:srgbClr val="00B050"/>
                </a:solidFill>
              </a:rPr>
              <a:t>Ypol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7B66242-57F2-22DC-3AC7-3AC401A2B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288" y="3857257"/>
            <a:ext cx="4613103" cy="104615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B9FA18-8EAC-FCEC-D954-7B9B89695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955" y="4944998"/>
            <a:ext cx="37864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40C70C-0F4D-23E2-5B4F-3B7D6C93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Instrumental polarization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B64949-F5F9-72C6-A300-82BF78A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76" y="2922103"/>
            <a:ext cx="11482648" cy="3603387"/>
          </a:xfrm>
        </p:spPr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3630BB64-1A17-D069-D239-079D8015CF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98749"/>
              </p:ext>
            </p:extLst>
          </p:nvPr>
        </p:nvGraphicFramePr>
        <p:xfrm>
          <a:off x="478116" y="1447635"/>
          <a:ext cx="2134862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1002960" imgH="507960" progId="Equation.3">
                  <p:embed/>
                </p:oleObj>
              </mc:Choice>
              <mc:Fallback>
                <p:oleObj name="数式" r:id="rId2" imgW="1002960" imgH="507960" progId="Equation.3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3630BB64-1A17-D069-D239-079D8015CF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16" y="1447635"/>
                        <a:ext cx="2134862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16C64C-7AB8-D238-F3FD-8242339AFAA1}"/>
              </a:ext>
            </a:extLst>
          </p:cNvPr>
          <p:cNvSpPr txBox="1"/>
          <p:nvPr/>
        </p:nvSpPr>
        <p:spPr>
          <a:xfrm>
            <a:off x="2645027" y="1510671"/>
            <a:ext cx="934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/>
              <a:t>The D terms</a:t>
            </a:r>
            <a:r>
              <a:rPr lang="en-US" altLang="ja-JP" sz="2400" dirty="0"/>
              <a:t>: fraction of the input signal voltage in one polarization that leaks into the output of the other polarization. Typically few-several %.</a:t>
            </a:r>
            <a:endParaRPr kumimoji="1" lang="ja-JP" altLang="en-US" sz="2400" dirty="0"/>
          </a:p>
        </p:txBody>
      </p:sp>
      <p:sp>
        <p:nvSpPr>
          <p:cNvPr id="6" name="角丸四角形 20">
            <a:extLst>
              <a:ext uri="{FF2B5EF4-FFF2-40B4-BE49-F238E27FC236}">
                <a16:creationId xmlns:a16="http://schemas.microsoft.com/office/drawing/2014/main" id="{54202B90-EC78-BE65-9734-1D8506033C1F}"/>
              </a:ext>
            </a:extLst>
          </p:cNvPr>
          <p:cNvSpPr/>
          <p:nvPr/>
        </p:nvSpPr>
        <p:spPr>
          <a:xfrm>
            <a:off x="251518" y="1359151"/>
            <a:ext cx="11741701" cy="12961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4BD44EB-E024-7623-2516-34C58FF0C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9" t="52899" r="27114" b="42318"/>
          <a:stretch/>
        </p:blipFill>
        <p:spPr>
          <a:xfrm>
            <a:off x="2230341" y="5884278"/>
            <a:ext cx="7157500" cy="41731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389B057-2C96-ED3F-0DE8-764A90194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63" t="43809" r="14921" b="27619"/>
          <a:stretch/>
        </p:blipFill>
        <p:spPr>
          <a:xfrm>
            <a:off x="1349827" y="3308475"/>
            <a:ext cx="8923733" cy="23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F47D8C-1CA3-4D98-7DB6-8B0008E93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Calibration of instrumental polarization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BC26DA2-367A-17F5-61C7-DA6E41C27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4676" y="4115926"/>
                <a:ext cx="11482648" cy="2409564"/>
              </a:xfrm>
            </p:spPr>
            <p:txBody>
              <a:bodyPr/>
              <a:lstStyle/>
              <a:p>
                <a:r>
                  <a:rPr kumimoji="1" lang="en-US" altLang="ja-JP" dirty="0"/>
                  <a:t>Using parallactic angle dependence, we can separate source polarization (Q, U) from D-terms.</a:t>
                </a:r>
              </a:p>
              <a:p>
                <a:r>
                  <a:rPr lang="en-US" altLang="ja-JP" dirty="0"/>
                  <a:t>ALMA observes strongly polarized quasar as polarization calibrator over a wide range of parallactic angle. This is the reason why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kumimoji="1" lang="en-US" altLang="ja-JP" dirty="0"/>
                  <a:t>3hr requires for polarization observations.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BC26DA2-367A-17F5-61C7-DA6E41C27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676" y="4115926"/>
                <a:ext cx="11482648" cy="2409564"/>
              </a:xfrm>
              <a:blipFill>
                <a:blip r:embed="rId2"/>
                <a:stretch>
                  <a:fillRect l="-955" t="-4051" r="-9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3134E6-7836-17DD-190F-E22C05313FD1}"/>
              </a:ext>
            </a:extLst>
          </p:cNvPr>
          <p:cNvSpPr txBox="1"/>
          <p:nvPr/>
        </p:nvSpPr>
        <p:spPr>
          <a:xfrm>
            <a:off x="1053737" y="1337030"/>
            <a:ext cx="314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simplicity, let’s assume V=0.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662FE8-5506-758F-4FEE-EDDB96C42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3" t="43809" r="14921" b="27619"/>
          <a:stretch/>
        </p:blipFill>
        <p:spPr>
          <a:xfrm>
            <a:off x="1449979" y="1773349"/>
            <a:ext cx="8120742" cy="213205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774E3F-2903-623B-88A0-E50C45914748}"/>
              </a:ext>
            </a:extLst>
          </p:cNvPr>
          <p:cNvSpPr/>
          <p:nvPr/>
        </p:nvSpPr>
        <p:spPr>
          <a:xfrm>
            <a:off x="7149737" y="1807301"/>
            <a:ext cx="2508068" cy="56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394092-C130-58EC-B889-F8F9AE6ADB95}"/>
              </a:ext>
            </a:extLst>
          </p:cNvPr>
          <p:cNvSpPr/>
          <p:nvPr/>
        </p:nvSpPr>
        <p:spPr>
          <a:xfrm>
            <a:off x="6831874" y="3291367"/>
            <a:ext cx="2508068" cy="71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7920595-259B-3B5B-5E9D-2100BA43304B}"/>
              </a:ext>
            </a:extLst>
          </p:cNvPr>
          <p:cNvSpPr/>
          <p:nvPr/>
        </p:nvSpPr>
        <p:spPr>
          <a:xfrm>
            <a:off x="8242662" y="2303690"/>
            <a:ext cx="1097279" cy="9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大かっこ 9">
            <a:extLst>
              <a:ext uri="{FF2B5EF4-FFF2-40B4-BE49-F238E27FC236}">
                <a16:creationId xmlns:a16="http://schemas.microsoft.com/office/drawing/2014/main" id="{B71E38A3-99AA-64AC-2B37-3C51285CEB1A}"/>
              </a:ext>
            </a:extLst>
          </p:cNvPr>
          <p:cNvSpPr/>
          <p:nvPr/>
        </p:nvSpPr>
        <p:spPr>
          <a:xfrm>
            <a:off x="7149736" y="1933303"/>
            <a:ext cx="45719" cy="4235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大かっこ 10">
            <a:extLst>
              <a:ext uri="{FF2B5EF4-FFF2-40B4-BE49-F238E27FC236}">
                <a16:creationId xmlns:a16="http://schemas.microsoft.com/office/drawing/2014/main" id="{65F65DF2-90B5-C467-1FC6-CCADE0CD3B20}"/>
              </a:ext>
            </a:extLst>
          </p:cNvPr>
          <p:cNvSpPr/>
          <p:nvPr/>
        </p:nvSpPr>
        <p:spPr>
          <a:xfrm>
            <a:off x="8212180" y="2400001"/>
            <a:ext cx="45719" cy="4235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大かっこ 11">
            <a:extLst>
              <a:ext uri="{FF2B5EF4-FFF2-40B4-BE49-F238E27FC236}">
                <a16:creationId xmlns:a16="http://schemas.microsoft.com/office/drawing/2014/main" id="{A7921AC0-978E-8458-5F94-9856483DE01D}"/>
              </a:ext>
            </a:extLst>
          </p:cNvPr>
          <p:cNvSpPr/>
          <p:nvPr/>
        </p:nvSpPr>
        <p:spPr>
          <a:xfrm>
            <a:off x="8204562" y="2895081"/>
            <a:ext cx="45719" cy="4235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大かっこ 12">
            <a:extLst>
              <a:ext uri="{FF2B5EF4-FFF2-40B4-BE49-F238E27FC236}">
                <a16:creationId xmlns:a16="http://schemas.microsoft.com/office/drawing/2014/main" id="{C4541DD1-AD34-A184-0D6F-24D7368A4A2E}"/>
              </a:ext>
            </a:extLst>
          </p:cNvPr>
          <p:cNvSpPr/>
          <p:nvPr/>
        </p:nvSpPr>
        <p:spPr>
          <a:xfrm>
            <a:off x="6786155" y="3328446"/>
            <a:ext cx="45719" cy="4235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14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157FA-B0BE-54F3-9EEA-0E772ACB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Electromagnetic (EM) Waves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19CD7F-30DF-A384-37A7-A2EBE709D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2122" y="1388225"/>
                <a:ext cx="7475202" cy="5137266"/>
              </a:xfrm>
            </p:spPr>
            <p:txBody>
              <a:bodyPr/>
              <a:lstStyle/>
              <a:p>
                <a:r>
                  <a:rPr kumimoji="1" lang="en-US" altLang="ja-JP" dirty="0"/>
                  <a:t>Propagation of electromagnetic field</a:t>
                </a:r>
              </a:p>
              <a:p>
                <a:r>
                  <a:rPr lang="en-US" altLang="ja-JP" dirty="0"/>
                  <a:t>Characterized by wavelength, amplitude, and polarization.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ja-JP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kumimoji="1" lang="ja-JP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/>
                  <a:t>, from Maxwell equations 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(E: Electric vector, k: wave vector)</a:t>
                </a:r>
              </a:p>
              <a:p>
                <a:r>
                  <a:rPr lang="en-US" altLang="ja-JP" dirty="0"/>
                  <a:t>Mathematical expression</a:t>
                </a:r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pPr lvl="1">
                  <a:buFont typeface="Calibri" panose="020F0502020204030204" pitchFamily="34" charset="0"/>
                  <a:buChar char="‐"/>
                </a:pPr>
                <a:r>
                  <a:rPr kumimoji="1" lang="el-GR" altLang="ja-JP" dirty="0"/>
                  <a:t>δ</a:t>
                </a:r>
                <a:r>
                  <a:rPr kumimoji="1" lang="en-US" altLang="ja-JP" baseline="-25000" dirty="0"/>
                  <a:t>y</a:t>
                </a:r>
                <a:r>
                  <a:rPr kumimoji="1" lang="en-US" altLang="ja-JP" dirty="0"/>
                  <a:t>-</a:t>
                </a:r>
                <a:r>
                  <a:rPr kumimoji="1" lang="el-GR" altLang="ja-JP" dirty="0"/>
                  <a:t>δ</a:t>
                </a:r>
                <a:r>
                  <a:rPr kumimoji="1" lang="en-US" altLang="ja-JP" baseline="-25000" dirty="0"/>
                  <a:t>x</a:t>
                </a:r>
                <a:r>
                  <a:rPr kumimoji="1" lang="en-US" altLang="ja-JP" dirty="0"/>
                  <a:t>=0: linear polarization</a:t>
                </a:r>
                <a:endParaRPr kumimoji="1" lang="ja-JP" altLang="en-US" dirty="0"/>
              </a:p>
              <a:p>
                <a:pPr lvl="1">
                  <a:buFont typeface="Calibri" panose="020F0502020204030204" pitchFamily="34" charset="0"/>
                  <a:buChar char="‐"/>
                </a:pPr>
                <a:r>
                  <a:rPr kumimoji="1" lang="el-GR" altLang="ja-JP" dirty="0"/>
                  <a:t>δ</a:t>
                </a:r>
                <a:r>
                  <a:rPr kumimoji="1" lang="en-US" altLang="ja-JP" baseline="-25000" dirty="0"/>
                  <a:t>y</a:t>
                </a:r>
                <a:r>
                  <a:rPr kumimoji="1" lang="en-US" altLang="ja-JP" dirty="0"/>
                  <a:t>-</a:t>
                </a:r>
                <a:r>
                  <a:rPr kumimoji="1" lang="el-GR" altLang="ja-JP" dirty="0"/>
                  <a:t>δ</a:t>
                </a:r>
                <a:r>
                  <a:rPr kumimoji="1" lang="en-US" altLang="ja-JP" baseline="-25000" dirty="0"/>
                  <a:t>x</a:t>
                </a:r>
                <a:r>
                  <a:rPr kumimoji="1" lang="en-US" altLang="ja-JP" dirty="0"/>
                  <a:t>=+/- </a:t>
                </a:r>
                <a:r>
                  <a:rPr kumimoji="1" lang="el-GR" altLang="ja-JP" dirty="0"/>
                  <a:t>π/2: </a:t>
                </a:r>
                <a:r>
                  <a:rPr lang="en-US" altLang="ja-JP" dirty="0"/>
                  <a:t>circular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polarization</a:t>
                </a:r>
                <a:endParaRPr kumimoji="1" lang="ja-JP" altLang="en-US" dirty="0"/>
              </a:p>
              <a:p>
                <a:pPr lvl="1">
                  <a:buFont typeface="Calibri" panose="020F0502020204030204" pitchFamily="34" charset="0"/>
                  <a:buChar char="‐"/>
                </a:pPr>
                <a:r>
                  <a:rPr kumimoji="1" lang="en-US" altLang="ja-JP" dirty="0"/>
                  <a:t>Otherwise: </a:t>
                </a:r>
                <a:r>
                  <a:rPr lang="en-US" altLang="ja-JP" dirty="0"/>
                  <a:t>elliptical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polarization</a:t>
                </a:r>
                <a:endParaRPr kumimoji="1" lang="ja-JP" altLang="en-US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19CD7F-30DF-A384-37A7-A2EBE709D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2122" y="1388225"/>
                <a:ext cx="7475202" cy="5137266"/>
              </a:xfrm>
              <a:blipFill>
                <a:blip r:embed="rId3"/>
                <a:stretch>
                  <a:fillRect l="-1468" t="-2019" b="-8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encrypted-tbn2.gstatic.com/images?q=tbn:ANd9GcRTS-HndL-greP0GCMwneqEbSG7v7UiRQGz_Jp8S9s-_c0UxSeXRw">
            <a:extLst>
              <a:ext uri="{FF2B5EF4-FFF2-40B4-BE49-F238E27FC236}">
                <a16:creationId xmlns:a16="http://schemas.microsoft.com/office/drawing/2014/main" id="{F902A102-AB31-E2E5-2919-99D940D7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8" y="1297137"/>
            <a:ext cx="351692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AC2140B-E283-B6CA-9B1C-CABABD11BCB6}"/>
              </a:ext>
            </a:extLst>
          </p:cNvPr>
          <p:cNvGrpSpPr/>
          <p:nvPr/>
        </p:nvGrpSpPr>
        <p:grpSpPr>
          <a:xfrm>
            <a:off x="807308" y="3533580"/>
            <a:ext cx="3443417" cy="3031977"/>
            <a:chOff x="807308" y="3533580"/>
            <a:chExt cx="3443417" cy="3031977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9EAE023F-C7B5-A687-786C-E92E450FB12C}"/>
                </a:ext>
              </a:extLst>
            </p:cNvPr>
            <p:cNvCxnSpPr/>
            <p:nvPr/>
          </p:nvCxnSpPr>
          <p:spPr>
            <a:xfrm>
              <a:off x="807308" y="5198076"/>
              <a:ext cx="303976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E984D4A0-AD8F-3AFA-E40D-4BA2D8E0B657}"/>
                </a:ext>
              </a:extLst>
            </p:cNvPr>
            <p:cNvCxnSpPr/>
            <p:nvPr/>
          </p:nvCxnSpPr>
          <p:spPr>
            <a:xfrm flipH="1" flipV="1">
              <a:off x="2265406" y="3822358"/>
              <a:ext cx="8237" cy="27431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円/楕円 11">
              <a:extLst>
                <a:ext uri="{FF2B5EF4-FFF2-40B4-BE49-F238E27FC236}">
                  <a16:creationId xmlns:a16="http://schemas.microsoft.com/office/drawing/2014/main" id="{EADF27E0-92B0-EE91-90D0-DEF77CB77512}"/>
                </a:ext>
              </a:extLst>
            </p:cNvPr>
            <p:cNvSpPr/>
            <p:nvPr/>
          </p:nvSpPr>
          <p:spPr>
            <a:xfrm rot="2700000">
              <a:off x="1425198" y="4098523"/>
              <a:ext cx="1696890" cy="22034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B04F8C1-3C40-24A0-FDF5-D46C0B596853}"/>
                </a:ext>
              </a:extLst>
            </p:cNvPr>
            <p:cNvSpPr/>
            <p:nvPr/>
          </p:nvSpPr>
          <p:spPr>
            <a:xfrm>
              <a:off x="1285103" y="4217774"/>
              <a:ext cx="1985319" cy="1968843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792314D5-8FE5-5198-B298-61F79BF32A70}"/>
                </a:ext>
              </a:extLst>
            </p:cNvPr>
            <p:cNvCxnSpPr/>
            <p:nvPr/>
          </p:nvCxnSpPr>
          <p:spPr>
            <a:xfrm>
              <a:off x="1285103" y="5193958"/>
              <a:ext cx="19853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A92F74D9-2A64-8009-02FB-42F9EF338C76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>
              <a:off x="2277763" y="4217774"/>
              <a:ext cx="0" cy="196884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2BF8024-FFE6-083A-67EA-995333E2A7D9}"/>
                </a:ext>
              </a:extLst>
            </p:cNvPr>
            <p:cNvCxnSpPr>
              <a:stCxn id="8" idx="0"/>
              <a:endCxn id="8" idx="4"/>
            </p:cNvCxnSpPr>
            <p:nvPr/>
          </p:nvCxnSpPr>
          <p:spPr>
            <a:xfrm flipH="1">
              <a:off x="1494614" y="4421207"/>
              <a:ext cx="1558058" cy="155805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55D8D5CE-982B-7363-E28E-FDAD308AC968}"/>
                </a:ext>
              </a:extLst>
            </p:cNvPr>
            <p:cNvCxnSpPr>
              <a:stCxn id="8" idx="2"/>
              <a:endCxn id="8" idx="6"/>
            </p:cNvCxnSpPr>
            <p:nvPr/>
          </p:nvCxnSpPr>
          <p:spPr>
            <a:xfrm>
              <a:off x="1673702" y="4600295"/>
              <a:ext cx="1199882" cy="11998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0D67984-AF08-489A-AB81-F8D9B97D18EB}"/>
                </a:ext>
              </a:extLst>
            </p:cNvPr>
            <p:cNvSpPr txBox="1"/>
            <p:nvPr/>
          </p:nvSpPr>
          <p:spPr>
            <a:xfrm>
              <a:off x="3854463" y="5017529"/>
              <a:ext cx="396262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Ex</a:t>
              </a:r>
              <a:endParaRPr kumimoji="1"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D9A79B8-B8CC-2985-DE5C-65A3D6E420D3}"/>
                </a:ext>
              </a:extLst>
            </p:cNvPr>
            <p:cNvSpPr txBox="1"/>
            <p:nvPr/>
          </p:nvSpPr>
          <p:spPr>
            <a:xfrm>
              <a:off x="2273643" y="3533580"/>
              <a:ext cx="39568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Ey</a:t>
              </a:r>
              <a:endParaRPr kumimoji="1" lang="ja-JP" altLang="en-US" dirty="0"/>
            </a:p>
          </p:txBody>
        </p:sp>
        <p:sp>
          <p:nvSpPr>
            <p:cNvPr id="16" name="円弧 15">
              <a:extLst>
                <a:ext uri="{FF2B5EF4-FFF2-40B4-BE49-F238E27FC236}">
                  <a16:creationId xmlns:a16="http://schemas.microsoft.com/office/drawing/2014/main" id="{9FBDBA95-5DFC-8729-36C5-517B9ABA18BC}"/>
                </a:ext>
              </a:extLst>
            </p:cNvPr>
            <p:cNvSpPr/>
            <p:nvPr/>
          </p:nvSpPr>
          <p:spPr>
            <a:xfrm>
              <a:off x="2398525" y="4965357"/>
              <a:ext cx="292997" cy="457200"/>
            </a:xfrm>
            <a:prstGeom prst="arc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BFEF1910-B9B0-52A2-FF5A-FAB225D76291}"/>
                </a:ext>
              </a:extLst>
            </p:cNvPr>
            <p:cNvSpPr txBox="1"/>
            <p:nvPr/>
          </p:nvSpPr>
          <p:spPr>
            <a:xfrm>
              <a:off x="2631403" y="4725967"/>
              <a:ext cx="931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00B0F0"/>
                  </a:solidFill>
                </a:rPr>
                <a:t>δy-δx</a:t>
              </a:r>
              <a:r>
                <a:rPr kumimoji="1" lang="en-US" altLang="ja-JP" dirty="0">
                  <a:solidFill>
                    <a:srgbClr val="00B0F0"/>
                  </a:solidFill>
                </a:rPr>
                <a:t>&gt;0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D49B44-B8F9-ADD6-F727-16518DE26E87}"/>
              </a:ext>
            </a:extLst>
          </p:cNvPr>
          <p:cNvSpPr txBox="1"/>
          <p:nvPr/>
        </p:nvSpPr>
        <p:spPr>
          <a:xfrm>
            <a:off x="3202249" y="514590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r>
              <a:rPr kumimoji="1" lang="en-US" altLang="ja-JP" baseline="-25000" dirty="0"/>
              <a:t>x</a:t>
            </a:r>
            <a:endParaRPr kumimoji="1" lang="ja-JP" altLang="en-US" baseline="-25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6F4CF92-17F5-EB53-9001-52799FF0F7A3}"/>
              </a:ext>
            </a:extLst>
          </p:cNvPr>
          <p:cNvSpPr txBox="1"/>
          <p:nvPr/>
        </p:nvSpPr>
        <p:spPr>
          <a:xfrm>
            <a:off x="1935388" y="3872787"/>
            <a:ext cx="38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r>
              <a:rPr kumimoji="1" lang="en-US" altLang="ja-JP" baseline="-25000" dirty="0"/>
              <a:t>y</a:t>
            </a:r>
            <a:endParaRPr kumimoji="1" lang="ja-JP" altLang="en-US" baseline="-25000" dirty="0"/>
          </a:p>
        </p:txBody>
      </p: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96A41AAF-2AC3-E7A2-9E0B-B5CED97D5B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090113"/>
              </p:ext>
            </p:extLst>
          </p:nvPr>
        </p:nvGraphicFramePr>
        <p:xfrm>
          <a:off x="5023346" y="4312790"/>
          <a:ext cx="2591911" cy="83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422360" imgH="457200" progId="Equation.3">
                  <p:embed/>
                </p:oleObj>
              </mc:Choice>
              <mc:Fallback>
                <p:oleObj name="数式" r:id="rId5" imgW="1422360" imgH="457200" progId="Equation.3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96A41AAF-2AC3-E7A2-9E0B-B5CED97D5B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3346" y="4312790"/>
                        <a:ext cx="2591911" cy="83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円弧 20">
            <a:extLst>
              <a:ext uri="{FF2B5EF4-FFF2-40B4-BE49-F238E27FC236}">
                <a16:creationId xmlns:a16="http://schemas.microsoft.com/office/drawing/2014/main" id="{F3D470AA-88AD-5EF5-778A-B67FD8F9DCA2}"/>
              </a:ext>
            </a:extLst>
          </p:cNvPr>
          <p:cNvSpPr/>
          <p:nvPr/>
        </p:nvSpPr>
        <p:spPr>
          <a:xfrm flipV="1">
            <a:off x="2385040" y="5070838"/>
            <a:ext cx="292996" cy="441263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DD8EC09-F117-DEE6-B318-6B9F0B409A2A}"/>
              </a:ext>
            </a:extLst>
          </p:cNvPr>
          <p:cNvSpPr txBox="1"/>
          <p:nvPr/>
        </p:nvSpPr>
        <p:spPr>
          <a:xfrm>
            <a:off x="2609601" y="535841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00B0F0"/>
                </a:solidFill>
              </a:rPr>
              <a:t>δy-δx</a:t>
            </a:r>
            <a:r>
              <a:rPr kumimoji="1" lang="en-US" altLang="ja-JP" dirty="0">
                <a:solidFill>
                  <a:srgbClr val="00B0F0"/>
                </a:solidFill>
              </a:rPr>
              <a:t>&lt;0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9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33789-BA5A-462C-8E81-2015FFDC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XY phase calibration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327B03-DBDC-0636-8A1E-EFE751C3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76" y="3811921"/>
            <a:ext cx="11482648" cy="2713569"/>
          </a:xfrm>
        </p:spPr>
        <p:txBody>
          <a:bodyPr/>
          <a:lstStyle/>
          <a:p>
            <a:r>
              <a:rPr lang="en-US" altLang="ja-JP" dirty="0"/>
              <a:t>Relative gain (Gx and </a:t>
            </a:r>
            <a:r>
              <a:rPr lang="en-US" altLang="ja-JP" dirty="0" err="1"/>
              <a:t>Gy</a:t>
            </a:r>
            <a:r>
              <a:rPr lang="en-US" altLang="ja-JP" dirty="0"/>
              <a:t>) can be calibrated by standard total intensity calibration, but the phase difference between X and Y for the reference antenna (ρ), so-called XY-phase, cannot be constrained.</a:t>
            </a:r>
          </a:p>
          <a:p>
            <a:r>
              <a:rPr kumimoji="1" lang="en-US" altLang="ja-JP" dirty="0"/>
              <a:t>Obtain ρ by fitting &lt;XY</a:t>
            </a:r>
            <a:r>
              <a:rPr lang="en-US" altLang="ja-JP" dirty="0"/>
              <a:t>*</a:t>
            </a:r>
            <a:r>
              <a:rPr kumimoji="1" lang="en-US" altLang="ja-JP" dirty="0"/>
              <a:t>&gt;+&lt;YX*&gt; on complex plane.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24AFDC1-22DE-1C23-4C7E-4A712245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5" y="1385846"/>
            <a:ext cx="6647257" cy="9939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53C2F3C-D220-3E32-B594-6C472ECB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9" y="2549122"/>
            <a:ext cx="7639550" cy="10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1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27E167-6856-3543-7A3F-77BD6650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Visualizing Polarization Effects (Simulation)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E65E89A-6BEC-020B-35CB-F3D98F304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56" t="9463" r="6778" b="5525"/>
          <a:stretch/>
        </p:blipFill>
        <p:spPr>
          <a:xfrm>
            <a:off x="657011" y="1618825"/>
            <a:ext cx="5120641" cy="47701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5173176-8AE3-9266-90F6-7A09D5242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46005" r="73580" b="48027"/>
          <a:stretch/>
        </p:blipFill>
        <p:spPr>
          <a:xfrm>
            <a:off x="2763520" y="2193662"/>
            <a:ext cx="453811" cy="23681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E017701-4E8F-7F51-F50F-AFF4F418A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65407" r="73580" b="29329"/>
          <a:stretch/>
        </p:blipFill>
        <p:spPr>
          <a:xfrm>
            <a:off x="2478426" y="3166533"/>
            <a:ext cx="570187" cy="26246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531489E-C52E-CE16-C83E-DCFCC9F8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52745" r="73580" b="41627"/>
          <a:stretch/>
        </p:blipFill>
        <p:spPr>
          <a:xfrm>
            <a:off x="1743020" y="1947773"/>
            <a:ext cx="481259" cy="23681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14BB1A9-86A4-5CFF-BF7B-969874350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59144" r="73580" b="35228"/>
          <a:stretch/>
        </p:blipFill>
        <p:spPr>
          <a:xfrm>
            <a:off x="1724570" y="2184583"/>
            <a:ext cx="499709" cy="24588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D9EEFB8-5379-4BA6-3BFA-CA4A09F2CA37}"/>
              </a:ext>
            </a:extLst>
          </p:cNvPr>
          <p:cNvSpPr txBox="1"/>
          <p:nvPr/>
        </p:nvSpPr>
        <p:spPr>
          <a:xfrm>
            <a:off x="354676" y="1100850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I=1, Q=0.06, U=0.08, V=0 (no noise)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0E044E0-8567-4066-F852-907E1388A30C}"/>
              </a:ext>
            </a:extLst>
          </p:cNvPr>
          <p:cNvSpPr txBox="1"/>
          <p:nvPr/>
        </p:nvSpPr>
        <p:spPr>
          <a:xfrm>
            <a:off x="3488756" y="1705556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Parallactic angle effect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4C2511-FF89-8AE0-68A6-F0C529A10999}"/>
              </a:ext>
            </a:extLst>
          </p:cNvPr>
          <p:cNvSpPr txBox="1"/>
          <p:nvPr/>
        </p:nvSpPr>
        <p:spPr>
          <a:xfrm>
            <a:off x="1240313" y="4058197"/>
            <a:ext cx="165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Adding D-terms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A2B799-BDB3-B4B5-1B7F-41EF312CB921}"/>
              </a:ext>
            </a:extLst>
          </p:cNvPr>
          <p:cNvSpPr txBox="1"/>
          <p:nvPr/>
        </p:nvSpPr>
        <p:spPr>
          <a:xfrm>
            <a:off x="3387200" y="4003885"/>
            <a:ext cx="261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Adding XY-phase</a:t>
            </a:r>
            <a:r>
              <a:rPr kumimoji="1" lang="ja-JP" altLang="en-US" dirty="0"/>
              <a:t> </a:t>
            </a:r>
            <a:r>
              <a:rPr kumimoji="1" lang="en-US" altLang="ja-JP" dirty="0"/>
              <a:t>and</a:t>
            </a:r>
            <a:r>
              <a:rPr kumimoji="1" lang="ja-JP" altLang="en-US" dirty="0"/>
              <a:t> </a:t>
            </a:r>
            <a:r>
              <a:rPr kumimoji="1" lang="en-US" altLang="ja-JP" dirty="0"/>
              <a:t>gain</a:t>
            </a:r>
            <a:endParaRPr kumimoji="1" lang="ja-JP" altLang="en-US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0773AF13-4B33-CB3A-1779-FB2D0F75A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75" t="24963" r="8657" b="5808"/>
          <a:stretch/>
        </p:blipFill>
        <p:spPr>
          <a:xfrm>
            <a:off x="6217795" y="1618825"/>
            <a:ext cx="5120641" cy="478052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81A43D9-AAD0-7436-0315-0C83750AB10B}"/>
              </a:ext>
            </a:extLst>
          </p:cNvPr>
          <p:cNvSpPr txBox="1"/>
          <p:nvPr/>
        </p:nvSpPr>
        <p:spPr>
          <a:xfrm>
            <a:off x="8126173" y="1291023"/>
            <a:ext cx="130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</a:t>
            </a:r>
            <a:r>
              <a:rPr kumimoji="1" lang="en-US" altLang="ja-JP" baseline="-25000" dirty="0"/>
              <a:t>XY</a:t>
            </a:r>
            <a:r>
              <a:rPr kumimoji="1" lang="en-US" altLang="ja-JP" dirty="0"/>
              <a:t>, V</a:t>
            </a:r>
            <a:r>
              <a:rPr kumimoji="1" lang="en-US" altLang="ja-JP" baseline="-25000" dirty="0"/>
              <a:t>YX</a:t>
            </a:r>
            <a:r>
              <a:rPr kumimoji="1" lang="en-US" altLang="ja-JP" dirty="0"/>
              <a:t> only</a:t>
            </a:r>
            <a:endParaRPr kumimoji="1" lang="ja-JP" altLang="en-US" dirty="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2719E43D-752B-11BB-7ABC-9123349C7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52745" r="73580" b="41627"/>
          <a:stretch/>
        </p:blipFill>
        <p:spPr>
          <a:xfrm>
            <a:off x="7644914" y="3174527"/>
            <a:ext cx="481259" cy="23681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EDA7EBF-CDE7-DAD7-FBAC-AA828DDE4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2" t="59144" r="73580" b="35228"/>
          <a:stretch/>
        </p:blipFill>
        <p:spPr>
          <a:xfrm>
            <a:off x="7626464" y="3411337"/>
            <a:ext cx="499709" cy="24588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60C421C-AA9F-E74A-D58B-B2398DB8D7C0}"/>
              </a:ext>
            </a:extLst>
          </p:cNvPr>
          <p:cNvSpPr txBox="1"/>
          <p:nvPr/>
        </p:nvSpPr>
        <p:spPr>
          <a:xfrm>
            <a:off x="8325134" y="6400271"/>
            <a:ext cx="2840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Credit: G. Moellenbrock (NRAO)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32584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F813E9-A9F9-B352-C465-0E1FF6C0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Note for polarization imaging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67B01D-5892-F410-8048-AC69BA343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Deconvolution (CLEAN) needs to be done on I, Q, U, and V images separately.</a:t>
            </a:r>
          </a:p>
          <a:p>
            <a:r>
              <a:rPr lang="en-US" altLang="ja-JP" dirty="0"/>
              <a:t>Q, U, and V can be negative, so do not forget to put CLEAN mask at negative emission components.</a:t>
            </a:r>
          </a:p>
          <a:p>
            <a:r>
              <a:rPr kumimoji="1" lang="en-US" altLang="ja-JP" dirty="0"/>
              <a:t>Spatial structures are not always </a:t>
            </a:r>
            <a:r>
              <a:rPr lang="en-US" altLang="ja-JP" dirty="0"/>
              <a:t>similar among I, Q, U, and V. Different shape of CLEAN masks should be applied on different Stokes parameters.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333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8D92EA-C3B8-2429-C350-15F4DA72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ALMA polarization capability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0F2A47-427C-254D-326E-42B658D30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Systematic error of linear polarization: ~0.1% at on-axis (&lt;1/3 of PB) </a:t>
            </a:r>
          </a:p>
          <a:p>
            <a:pPr lvl="1"/>
            <a:r>
              <a:rPr kumimoji="1" lang="en-US" altLang="ja-JP" dirty="0"/>
              <a:t>Mainly because of calibration residuals of D-terms and XY-phase</a:t>
            </a:r>
          </a:p>
          <a:p>
            <a:r>
              <a:rPr lang="en-US" altLang="ja-JP" dirty="0"/>
              <a:t>Systematic error of EVPA: ~1 deg at on-axis (&lt;1/3 of PB) </a:t>
            </a:r>
          </a:p>
          <a:p>
            <a:r>
              <a:rPr lang="en-US" altLang="ja-JP" dirty="0"/>
              <a:t>The errors increase to ~0.5% and 5 deg near the FWHM for linear polarization intensity and EVPA, respectively.</a:t>
            </a:r>
          </a:p>
          <a:p>
            <a:r>
              <a:rPr lang="en-US" altLang="ja-JP" dirty="0"/>
              <a:t>Systematic error of circular polarization: ~1.8% within 1/10 of PB</a:t>
            </a:r>
          </a:p>
          <a:p>
            <a:pPr lvl="1"/>
            <a:r>
              <a:rPr kumimoji="1" lang="en-US" altLang="ja-JP" dirty="0"/>
              <a:t>Combination of multiple reasons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426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42F8CD-9CE0-4A5F-F124-D13BD707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Data for hands-on tutorial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F69C9E-AC35-ED8F-4520-CAE95A7CA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76" y="1388225"/>
            <a:ext cx="6980996" cy="5137266"/>
          </a:xfrm>
        </p:spPr>
        <p:txBody>
          <a:bodyPr/>
          <a:lstStyle/>
          <a:p>
            <a:r>
              <a:rPr kumimoji="1" lang="en-US" altLang="ja-JP" dirty="0"/>
              <a:t>Lin et al. 2024</a:t>
            </a:r>
          </a:p>
          <a:p>
            <a:r>
              <a:rPr lang="en-US" altLang="ja-JP" dirty="0"/>
              <a:t>Band 4 continuum polarization</a:t>
            </a:r>
          </a:p>
          <a:p>
            <a:r>
              <a:rPr kumimoji="1" lang="en-US" altLang="ja-JP" dirty="0"/>
              <a:t>Calibrations have been applied.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819616-4E4E-1432-33C3-3817EF50A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63" t="4441" r="7033" b="4167"/>
          <a:stretch/>
        </p:blipFill>
        <p:spPr>
          <a:xfrm>
            <a:off x="7483521" y="0"/>
            <a:ext cx="4708479" cy="38263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C68037-09E5-976F-6E59-D0BA0A63D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8" t="13196" r="7706" b="6356"/>
          <a:stretch/>
        </p:blipFill>
        <p:spPr>
          <a:xfrm>
            <a:off x="8247798" y="3755520"/>
            <a:ext cx="3944202" cy="3027664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C092477F-0019-D4CC-4952-A950029A4025}"/>
              </a:ext>
            </a:extLst>
          </p:cNvPr>
          <p:cNvSpPr/>
          <p:nvPr/>
        </p:nvSpPr>
        <p:spPr>
          <a:xfrm>
            <a:off x="8370628" y="3682755"/>
            <a:ext cx="1919784" cy="1569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389649-1FC1-1465-250A-FC9C08A27CCB}"/>
              </a:ext>
            </a:extLst>
          </p:cNvPr>
          <p:cNvSpPr txBox="1"/>
          <p:nvPr/>
        </p:nvSpPr>
        <p:spPr>
          <a:xfrm>
            <a:off x="7501291" y="3908978"/>
            <a:ext cx="102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This data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4DBD9F9-91B6-84E4-2A5B-CF9756B00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21" t="33993" r="6529" b="21405"/>
          <a:stretch/>
        </p:blipFill>
        <p:spPr>
          <a:xfrm>
            <a:off x="381972" y="4604872"/>
            <a:ext cx="5820769" cy="192061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4F648AC-9C46-5BFD-7275-AB2F7492CE25}"/>
              </a:ext>
            </a:extLst>
          </p:cNvPr>
          <p:cNvSpPr txBox="1"/>
          <p:nvPr/>
        </p:nvSpPr>
        <p:spPr>
          <a:xfrm>
            <a:off x="4421875" y="4420206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Kataoka+ 2017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2285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9852B-E277-CB86-A566-534D951FC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More information on hands-on session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965254-4245-8E29-9253-05D5F1586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hlinkClick r:id="rId2"/>
              </a:rPr>
              <a:t>https://share.evernote.com/note/a09dea70-c658-836f-8a99-1e1ddeccc6a6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731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501382-0387-CA36-0705-C89B56B5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 Waves in practice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CD5596-D9F2-D218-F59B-75B9D73AE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EM waves in real world are not monochromatic but a summation of multiple EM wave components.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Thus, only partially or rarely polarized.</a:t>
            </a:r>
          </a:p>
          <a:p>
            <a:r>
              <a:rPr lang="en-US" altLang="ja-JP" dirty="0"/>
              <a:t>Typically, less than few percent for most cases.</a:t>
            </a:r>
          </a:p>
          <a:p>
            <a:r>
              <a:rPr kumimoji="1" lang="en-US" altLang="ja-JP" dirty="0"/>
              <a:t>Major polarization mechanism in radio astronomy:</a:t>
            </a:r>
          </a:p>
          <a:p>
            <a:pPr lvl="1"/>
            <a:r>
              <a:rPr lang="en-US" altLang="ja-JP" dirty="0"/>
              <a:t>Synchrotron radiation</a:t>
            </a:r>
          </a:p>
          <a:p>
            <a:pPr lvl="1"/>
            <a:r>
              <a:rPr lang="en-US" altLang="ja-JP" dirty="0"/>
              <a:t>Radiation from dust grain aligned to magnetic field or by radiation field</a:t>
            </a:r>
          </a:p>
          <a:p>
            <a:pPr lvl="1"/>
            <a:r>
              <a:rPr kumimoji="1" lang="en-US" altLang="ja-JP" dirty="0"/>
              <a:t>Scattering</a:t>
            </a:r>
          </a:p>
          <a:p>
            <a:pPr lvl="1"/>
            <a:r>
              <a:rPr lang="en-US" altLang="ja-JP" dirty="0"/>
              <a:t>Zeeman effect</a:t>
            </a:r>
            <a:endParaRPr kumimoji="1" lang="ja-JP" altLang="en-US" dirty="0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693055E1-07CB-48F4-10B9-5FD002A3F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34203"/>
              </p:ext>
            </p:extLst>
          </p:nvPr>
        </p:nvGraphicFramePr>
        <p:xfrm>
          <a:off x="825340" y="2179637"/>
          <a:ext cx="3216275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1765080" imgH="685800" progId="Equation.3">
                  <p:embed/>
                </p:oleObj>
              </mc:Choice>
              <mc:Fallback>
                <p:oleObj name="数式" r:id="rId2" imgW="1765080" imgH="685800" progId="Equation.3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693055E1-07CB-48F4-10B9-5FD002A3F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5340" y="2179637"/>
                        <a:ext cx="3216275" cy="124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64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EBBBC4-59D1-F016-8504-4F713E97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Synchrotron radiation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40DC29-27A1-C1FA-8B9A-A442D2D5E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496" y="1388225"/>
            <a:ext cx="5386828" cy="5137266"/>
          </a:xfrm>
        </p:spPr>
        <p:txBody>
          <a:bodyPr/>
          <a:lstStyle/>
          <a:p>
            <a:r>
              <a:rPr lang="en-US" altLang="ja-JP" dirty="0"/>
              <a:t>Interaction between relativistic electron and magnetic field</a:t>
            </a:r>
          </a:p>
          <a:p>
            <a:r>
              <a:rPr lang="en-US" altLang="ja-JP" dirty="0" err="1"/>
              <a:t>S</a:t>
            </a:r>
            <a:r>
              <a:rPr lang="en-US" altLang="ja-JP" baseline="-25000" dirty="0" err="1"/>
              <a:t>ν</a:t>
            </a:r>
            <a:r>
              <a:rPr lang="ja-JP" altLang="en-US" dirty="0"/>
              <a:t>∝</a:t>
            </a:r>
            <a:r>
              <a:rPr lang="en-US" altLang="ja-JP" dirty="0"/>
              <a:t>ν</a:t>
            </a:r>
            <a:r>
              <a:rPr lang="en-US" altLang="ja-JP" baseline="30000" dirty="0"/>
              <a:t>-α</a:t>
            </a:r>
            <a:r>
              <a:rPr lang="en-US" altLang="ja-JP" dirty="0"/>
              <a:t>, thus brighter at lower frequency</a:t>
            </a:r>
          </a:p>
          <a:p>
            <a:r>
              <a:rPr lang="en-US" altLang="ja-JP" dirty="0"/>
              <a:t>Linearly polarized</a:t>
            </a:r>
          </a:p>
          <a:p>
            <a:r>
              <a:rPr lang="en-US" altLang="ja-JP" dirty="0"/>
              <a:t>EVPA </a:t>
            </a:r>
            <a:r>
              <a:rPr lang="ja-JP" altLang="en-US" dirty="0"/>
              <a:t>⊥ </a:t>
            </a:r>
            <a:r>
              <a:rPr lang="en-US" altLang="ja-JP" dirty="0"/>
              <a:t>B</a:t>
            </a:r>
          </a:p>
          <a:p>
            <a:r>
              <a:rPr lang="en-US" altLang="ja-JP" dirty="0"/>
              <a:t>Useful to constrain projected magnetic field direction.</a:t>
            </a:r>
            <a:endParaRPr kumimoji="1" lang="ja-JP" altLang="en-US" dirty="0"/>
          </a:p>
        </p:txBody>
      </p:sp>
      <p:pic>
        <p:nvPicPr>
          <p:cNvPr id="4" name="Picture 2" descr="synchrotron radiation">
            <a:extLst>
              <a:ext uri="{FF2B5EF4-FFF2-40B4-BE49-F238E27FC236}">
                <a16:creationId xmlns:a16="http://schemas.microsoft.com/office/drawing/2014/main" id="{1B24C4A4-6BA7-0424-E06D-EC2626C7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76" y="1388225"/>
            <a:ext cx="5822395" cy="4570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26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75DF6C-D472-9F0A-FF3B-96946D69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Synchrotron radiation</a:t>
            </a:r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C0E2B4F-55FD-B5F4-5BDE-E7F5F040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9" y="1461046"/>
            <a:ext cx="4488225" cy="50212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F2BB155-C640-4F3A-6A0E-F812551551AA}"/>
              </a:ext>
            </a:extLst>
          </p:cNvPr>
          <p:cNvGrpSpPr/>
          <p:nvPr/>
        </p:nvGrpSpPr>
        <p:grpSpPr>
          <a:xfrm>
            <a:off x="5082196" y="1461046"/>
            <a:ext cx="3169798" cy="3140828"/>
            <a:chOff x="4557724" y="1130531"/>
            <a:chExt cx="3209238" cy="317990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F35B236-3552-4462-6003-742AB316C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09" t="7101" r="11803" b="79431"/>
            <a:stretch/>
          </p:blipFill>
          <p:spPr>
            <a:xfrm>
              <a:off x="4572277" y="1130531"/>
              <a:ext cx="3194685" cy="494376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2AAC64C-17EF-69F7-0693-BA0BDC98A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09" t="27227" r="11803"/>
            <a:stretch/>
          </p:blipFill>
          <p:spPr>
            <a:xfrm>
              <a:off x="4557724" y="1639019"/>
              <a:ext cx="3194685" cy="2671420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0C8B055-C348-0F79-03DD-5A2B3D4F5150}"/>
              </a:ext>
            </a:extLst>
          </p:cNvPr>
          <p:cNvGrpSpPr/>
          <p:nvPr/>
        </p:nvGrpSpPr>
        <p:grpSpPr>
          <a:xfrm>
            <a:off x="8315853" y="1596106"/>
            <a:ext cx="3204014" cy="2910045"/>
            <a:chOff x="4540334" y="3918164"/>
            <a:chExt cx="3243880" cy="294625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6D945ED-798B-0DB6-20EE-ACEFEAEC7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80" b="86762"/>
            <a:stretch/>
          </p:blipFill>
          <p:spPr>
            <a:xfrm>
              <a:off x="4554748" y="3918164"/>
              <a:ext cx="3229466" cy="317406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5356497-92E1-0424-96C0-AF433B902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493" b="2173"/>
            <a:stretch/>
          </p:blipFill>
          <p:spPr>
            <a:xfrm>
              <a:off x="4540334" y="4235570"/>
              <a:ext cx="3229466" cy="2628847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A18070-28B7-9C95-E669-77805CC998AA}"/>
              </a:ext>
            </a:extLst>
          </p:cNvPr>
          <p:cNvSpPr txBox="1"/>
          <p:nvPr/>
        </p:nvSpPr>
        <p:spPr>
          <a:xfrm>
            <a:off x="6596399" y="3414534"/>
            <a:ext cx="161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Contour: Stokes I</a:t>
            </a:r>
          </a:p>
          <a:p>
            <a:r>
              <a:rPr kumimoji="1" lang="en-US" altLang="ja-JP" sz="1200" dirty="0">
                <a:solidFill>
                  <a:schemeClr val="bg1"/>
                </a:solidFill>
              </a:rPr>
              <a:t>Color: Pol intensity</a:t>
            </a:r>
          </a:p>
          <a:p>
            <a:r>
              <a:rPr kumimoji="1" lang="en-US" altLang="ja-JP" sz="1200" dirty="0">
                <a:solidFill>
                  <a:schemeClr val="bg1"/>
                </a:solidFill>
              </a:rPr>
              <a:t>Vector: EVPA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4566EFF-D476-C84C-F7AC-550B9CADF217}"/>
              </a:ext>
            </a:extLst>
          </p:cNvPr>
          <p:cNvSpPr txBox="1"/>
          <p:nvPr/>
        </p:nvSpPr>
        <p:spPr>
          <a:xfrm>
            <a:off x="9733614" y="3597925"/>
            <a:ext cx="176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Contour: Stokes I</a:t>
            </a:r>
          </a:p>
          <a:p>
            <a:r>
              <a:rPr kumimoji="1" lang="en-US" altLang="ja-JP" sz="1200" dirty="0"/>
              <a:t>Color: Fractional Pol.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75C16C-E3DB-27B8-36D8-5F5C52774AB8}"/>
              </a:ext>
            </a:extLst>
          </p:cNvPr>
          <p:cNvSpPr txBox="1"/>
          <p:nvPr/>
        </p:nvSpPr>
        <p:spPr>
          <a:xfrm>
            <a:off x="9924978" y="1299521"/>
            <a:ext cx="14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Orienti+ 2017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056CCF-116C-4C5E-888C-1E45E37FDCCC}"/>
              </a:ext>
            </a:extLst>
          </p:cNvPr>
          <p:cNvSpPr txBox="1"/>
          <p:nvPr/>
        </p:nvSpPr>
        <p:spPr>
          <a:xfrm>
            <a:off x="266007" y="6464996"/>
            <a:ext cx="138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Prieto+ 2002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E7A8CA-B887-D4BB-D5DC-FAB760152D2E}"/>
              </a:ext>
            </a:extLst>
          </p:cNvPr>
          <p:cNvSpPr txBox="1"/>
          <p:nvPr/>
        </p:nvSpPr>
        <p:spPr>
          <a:xfrm>
            <a:off x="5409228" y="4987668"/>
            <a:ext cx="642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Two main spots are strongly polarized and parallel EVPA (perpendicular B-field), indicating strong shocks</a:t>
            </a:r>
          </a:p>
          <a:p>
            <a:r>
              <a:rPr lang="en-US" altLang="ja-JP" dirty="0"/>
              <a:t>Little polarization between two main spots and northern region where the emission is visible up to IR and optical, indicating t</a:t>
            </a:r>
            <a:r>
              <a:rPr kumimoji="1" lang="en-US" altLang="ja-JP" dirty="0"/>
              <a:t>urbulen</a:t>
            </a:r>
            <a:r>
              <a:rPr lang="en-US" altLang="ja-JP" dirty="0"/>
              <a:t>t acceleration plays a role for the diffuse emission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4573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900BE-D49D-7736-59E8-90DF6C33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Dust polarization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02410F-FD09-D95F-68BF-D82E8AD59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490" y="1388225"/>
            <a:ext cx="6054833" cy="5137266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Thermal radiation from dust grains aligned to B-field (Davis &amp; Greenstein 1951)</a:t>
            </a:r>
          </a:p>
          <a:p>
            <a:r>
              <a:rPr kumimoji="1" lang="en-US" altLang="ja-JP" dirty="0"/>
              <a:t>Linearly polarized</a:t>
            </a:r>
          </a:p>
          <a:p>
            <a:r>
              <a:rPr kumimoji="1" lang="en-US" altLang="ja-JP" dirty="0"/>
              <a:t>EVPA </a:t>
            </a:r>
            <a:r>
              <a:rPr kumimoji="1" lang="ja-JP" altLang="en-US" dirty="0"/>
              <a:t>⊥ </a:t>
            </a:r>
            <a:r>
              <a:rPr kumimoji="1" lang="en-US" altLang="ja-JP" dirty="0"/>
              <a:t>B</a:t>
            </a:r>
          </a:p>
          <a:p>
            <a:r>
              <a:rPr lang="en-US" altLang="ja-JP" dirty="0"/>
              <a:t>Useful to constrain projected magnetic field direction.</a:t>
            </a:r>
            <a:endParaRPr kumimoji="1" lang="ja-JP" altLang="en-US" dirty="0"/>
          </a:p>
          <a:p>
            <a:r>
              <a:rPr lang="en-US" altLang="ja-JP" dirty="0"/>
              <a:t>Note that polarization intensity is nothing to do with magnetic field strength.</a:t>
            </a:r>
          </a:p>
          <a:p>
            <a:r>
              <a:rPr kumimoji="1" lang="en-US" altLang="ja-JP" dirty="0"/>
              <a:t>Similar </a:t>
            </a:r>
            <a:r>
              <a:rPr lang="en-US" altLang="ja-JP" dirty="0"/>
              <a:t>alignment can be produced by radiative torque (RAT, e.g., </a:t>
            </a:r>
            <a:r>
              <a:rPr lang="en-US" altLang="ja-JP" dirty="0" err="1"/>
              <a:t>Dolginov</a:t>
            </a:r>
            <a:r>
              <a:rPr lang="en-US" altLang="ja-JP" dirty="0"/>
              <a:t> &amp; </a:t>
            </a:r>
            <a:r>
              <a:rPr lang="en-US" altLang="ja-JP" dirty="0" err="1"/>
              <a:t>Mitrofanov</a:t>
            </a:r>
            <a:r>
              <a:rPr lang="en-US" altLang="ja-JP" dirty="0"/>
              <a:t> 1976).</a:t>
            </a:r>
            <a:endParaRPr kumimoji="1" lang="ja-JP" altLang="en-US" dirty="0"/>
          </a:p>
        </p:txBody>
      </p:sp>
      <p:pic>
        <p:nvPicPr>
          <p:cNvPr id="4" name="Picture 2" descr="http://inspirehep.net/record/801796/files/fig4.png">
            <a:extLst>
              <a:ext uri="{FF2B5EF4-FFF2-40B4-BE49-F238E27FC236}">
                <a16:creationId xmlns:a16="http://schemas.microsoft.com/office/drawing/2014/main" id="{B567751E-BA44-407D-90D7-C0D0014C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350" t="11200" r="23351" b="11801"/>
          <a:stretch>
            <a:fillRect/>
          </a:stretch>
        </p:blipFill>
        <p:spPr bwMode="auto">
          <a:xfrm>
            <a:off x="354676" y="1388225"/>
            <a:ext cx="5096890" cy="4247409"/>
          </a:xfrm>
          <a:prstGeom prst="rect">
            <a:avLst/>
          </a:prstGeom>
          <a:noFill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D7899E-284E-1D7A-4491-A900746B4AC9}"/>
              </a:ext>
            </a:extLst>
          </p:cNvPr>
          <p:cNvSpPr txBox="1"/>
          <p:nvPr/>
        </p:nvSpPr>
        <p:spPr>
          <a:xfrm>
            <a:off x="568707" y="4036775"/>
            <a:ext cx="188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Lazarian</a:t>
            </a:r>
            <a:r>
              <a:rPr lang="en-US" altLang="ja-JP" dirty="0"/>
              <a:t> 2008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547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569E9D-4961-058A-09BA-1D1796FB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Dust polarization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55B3CEF-67D6-07FE-AB59-F31CB0124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185" t="8302" r="8663" b="3895"/>
          <a:stretch/>
        </p:blipFill>
        <p:spPr>
          <a:xfrm>
            <a:off x="4404030" y="3531357"/>
            <a:ext cx="2806594" cy="3326643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23E6B8D-7AC1-F4BB-E034-1D75CF110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51836"/>
          <a:stretch/>
        </p:blipFill>
        <p:spPr bwMode="auto">
          <a:xfrm>
            <a:off x="468902" y="1070868"/>
            <a:ext cx="3062558" cy="251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6E3420-7AB2-903A-D945-186863DE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5161" y="932639"/>
            <a:ext cx="4064333" cy="256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3C3BF6-81C0-8D7A-54A6-7AACBA927B9E}"/>
              </a:ext>
            </a:extLst>
          </p:cNvPr>
          <p:cNvSpPr txBox="1"/>
          <p:nvPr/>
        </p:nvSpPr>
        <p:spPr>
          <a:xfrm>
            <a:off x="941696" y="3890489"/>
            <a:ext cx="306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Rao+ 2000 (SMA observations)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9EA2F5-3AD0-ED4C-4ADE-E44881AF995E}"/>
              </a:ext>
            </a:extLst>
          </p:cNvPr>
          <p:cNvSpPr txBox="1"/>
          <p:nvPr/>
        </p:nvSpPr>
        <p:spPr>
          <a:xfrm>
            <a:off x="7110483" y="6250674"/>
            <a:ext cx="363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Sadavoy</a:t>
            </a:r>
            <a:r>
              <a:rPr kumimoji="1" lang="en-US" altLang="ja-JP" dirty="0"/>
              <a:t>+ 2018 (ALMA Observations)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766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D207BE-16D4-6992-AEBC-670BA495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Scattering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8CB7F0-8031-8212-FCB7-FABF15856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88225"/>
            <a:ext cx="5741323" cy="5137266"/>
          </a:xfrm>
        </p:spPr>
        <p:txBody>
          <a:bodyPr/>
          <a:lstStyle/>
          <a:p>
            <a:r>
              <a:rPr lang="en-US" altLang="ja-JP" dirty="0"/>
              <a:t>Scattering by submm-mm size dust grains becomes dominant in ALMA frequencies.</a:t>
            </a:r>
          </a:p>
          <a:p>
            <a:r>
              <a:rPr kumimoji="1" lang="en-US" altLang="ja-JP" dirty="0"/>
              <a:t>Linearly polarized</a:t>
            </a:r>
          </a:p>
          <a:p>
            <a:r>
              <a:rPr kumimoji="1" lang="en-US" altLang="ja-JP" dirty="0"/>
              <a:t>Useful to constrain grain size (theoretical background: Kataoka+ 2015).</a:t>
            </a:r>
          </a:p>
          <a:p>
            <a:r>
              <a:rPr lang="en-US" altLang="ja-JP" dirty="0"/>
              <a:t>NB: no clue for magnetic field</a:t>
            </a:r>
            <a:endParaRPr kumimoji="1" lang="ja-JP" alt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5B14DE1-5436-DDBD-302F-866F0B883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" y="1388225"/>
            <a:ext cx="4076700" cy="2057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4D1389C-0887-E8CF-10FF-56AF7E43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299"/>
            <a:ext cx="4201894" cy="27850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CD8698-A5A7-8077-714F-A30C2BA7F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68" b="10568"/>
          <a:stretch/>
        </p:blipFill>
        <p:spPr>
          <a:xfrm>
            <a:off x="3711641" y="4025732"/>
            <a:ext cx="2510733" cy="22559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B4C749-CA07-BD16-BD76-DE437CB8A117}"/>
              </a:ext>
            </a:extLst>
          </p:cNvPr>
          <p:cNvSpPr txBox="1"/>
          <p:nvPr/>
        </p:nvSpPr>
        <p:spPr>
          <a:xfrm>
            <a:off x="3860320" y="6340825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Kataoka+ 2015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785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E54555-5CDE-C480-F56E-BCFF0F3C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Scattering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FEB31B-F8C6-E403-DDC7-7412722B6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938" y="1388225"/>
            <a:ext cx="7040385" cy="5137266"/>
          </a:xfrm>
        </p:spPr>
        <p:txBody>
          <a:bodyPr/>
          <a:lstStyle/>
          <a:p>
            <a:r>
              <a:rPr kumimoji="1" lang="en-US" altLang="ja-JP" dirty="0"/>
              <a:t>Polarization observation of protoplanetary disk HD 142527.</a:t>
            </a:r>
          </a:p>
          <a:p>
            <a:r>
              <a:rPr kumimoji="1" lang="en-US" altLang="ja-JP" dirty="0"/>
              <a:t>Polarization vectors are radial in the main ring, while azimuthal in north-east.</a:t>
            </a:r>
          </a:p>
          <a:p>
            <a:r>
              <a:rPr lang="en-US" altLang="ja-JP" dirty="0"/>
              <a:t>The flip of polarization vectors is predicted by the self-scattering of thermal dust emission due to the change of the direction of thermal radiation flux.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5BDEBC-A7ED-CEB2-A36E-CA005FFA9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7"/>
          <a:stretch/>
        </p:blipFill>
        <p:spPr>
          <a:xfrm>
            <a:off x="687819" y="1777948"/>
            <a:ext cx="3934364" cy="297746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C644C1-7531-45BC-CFD0-47EB0316489B}"/>
              </a:ext>
            </a:extLst>
          </p:cNvPr>
          <p:cNvSpPr txBox="1"/>
          <p:nvPr/>
        </p:nvSpPr>
        <p:spPr>
          <a:xfrm>
            <a:off x="1328120" y="1866966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HD 142527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6030A7-4D6D-C713-377A-5A90DB418209}"/>
              </a:ext>
            </a:extLst>
          </p:cNvPr>
          <p:cNvSpPr txBox="1"/>
          <p:nvPr/>
        </p:nvSpPr>
        <p:spPr>
          <a:xfrm>
            <a:off x="1151981" y="1469065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Kataoka+ 2016</a:t>
            </a:r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923605A-0204-FDE7-D8DD-A70F6EA0CD4D}"/>
              </a:ext>
            </a:extLst>
          </p:cNvPr>
          <p:cNvGrpSpPr/>
          <p:nvPr/>
        </p:nvGrpSpPr>
        <p:grpSpPr>
          <a:xfrm>
            <a:off x="1329413" y="1797663"/>
            <a:ext cx="2453959" cy="2465512"/>
            <a:chOff x="899509" y="1306344"/>
            <a:chExt cx="2453959" cy="2465512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554D5176-0A63-820D-B73D-A7F7406347E8}"/>
                </a:ext>
              </a:extLst>
            </p:cNvPr>
            <p:cNvSpPr/>
            <p:nvPr/>
          </p:nvSpPr>
          <p:spPr>
            <a:xfrm>
              <a:off x="1351051" y="2036016"/>
              <a:ext cx="1748092" cy="173584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月 8">
              <a:extLst>
                <a:ext uri="{FF2B5EF4-FFF2-40B4-BE49-F238E27FC236}">
                  <a16:creationId xmlns:a16="http://schemas.microsoft.com/office/drawing/2014/main" id="{6BCF3774-F8ED-DFDB-8FF9-8012EAAD6861}"/>
                </a:ext>
              </a:extLst>
            </p:cNvPr>
            <p:cNvSpPr/>
            <p:nvPr/>
          </p:nvSpPr>
          <p:spPr>
            <a:xfrm rot="3903256">
              <a:off x="1426831" y="1130551"/>
              <a:ext cx="877181" cy="1931826"/>
            </a:xfrm>
            <a:prstGeom prst="moon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C728A39-4C9F-23D2-7BCF-A5F14D1218E6}"/>
                </a:ext>
              </a:extLst>
            </p:cNvPr>
            <p:cNvSpPr txBox="1"/>
            <p:nvPr/>
          </p:nvSpPr>
          <p:spPr>
            <a:xfrm>
              <a:off x="2225097" y="2823226"/>
              <a:ext cx="70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</a:rPr>
                <a:t>radial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1F9314D-913E-66F7-0DD5-F5648C71933E}"/>
                </a:ext>
              </a:extLst>
            </p:cNvPr>
            <p:cNvSpPr txBox="1"/>
            <p:nvPr/>
          </p:nvSpPr>
          <p:spPr>
            <a:xfrm>
              <a:off x="2245472" y="13063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azimuthal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5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FDD0B9F9-3F79-436B-B298-2E85F5331700}" vid="{74CC93F6-124E-4E4C-A60F-C453AE30431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1372</TotalTime>
  <Words>1098</Words>
  <Application>Microsoft Office PowerPoint</Application>
  <PresentationFormat>ワイド画面</PresentationFormat>
  <Paragraphs>156</Paragraphs>
  <Slides>25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メイリオ</vt:lpstr>
      <vt:lpstr>游ゴシック</vt:lpstr>
      <vt:lpstr>Arial</vt:lpstr>
      <vt:lpstr>Calibri</vt:lpstr>
      <vt:lpstr>Cambria Math</vt:lpstr>
      <vt:lpstr>Gill Sans MT</vt:lpstr>
      <vt:lpstr>テーマ1</vt:lpstr>
      <vt:lpstr>数式</vt:lpstr>
      <vt:lpstr>Astronomical Polarization and ALMA Polarimetry</vt:lpstr>
      <vt:lpstr>Electromagnetic (EM) Waves</vt:lpstr>
      <vt:lpstr>EM Waves in practice</vt:lpstr>
      <vt:lpstr>Synchrotron radiation</vt:lpstr>
      <vt:lpstr>Synchrotron radiation</vt:lpstr>
      <vt:lpstr>Dust polarization</vt:lpstr>
      <vt:lpstr>Dust polarization</vt:lpstr>
      <vt:lpstr>Scattering</vt:lpstr>
      <vt:lpstr>Scattering</vt:lpstr>
      <vt:lpstr>Zeeman effect</vt:lpstr>
      <vt:lpstr>Zeeman effect</vt:lpstr>
      <vt:lpstr>Faraday rotation</vt:lpstr>
      <vt:lpstr>Faraday rotation</vt:lpstr>
      <vt:lpstr>Stokes Parameter</vt:lpstr>
      <vt:lpstr>Polarimetry</vt:lpstr>
      <vt:lpstr>ALMA Frontend</vt:lpstr>
      <vt:lpstr>ALMA Correlator</vt:lpstr>
      <vt:lpstr>Instrumental polarization</vt:lpstr>
      <vt:lpstr>Calibration of instrumental polarization</vt:lpstr>
      <vt:lpstr>XY phase calibration</vt:lpstr>
      <vt:lpstr>Visualizing Polarization Effects (Simulation)</vt:lpstr>
      <vt:lpstr>Note for polarization imaging</vt:lpstr>
      <vt:lpstr>ALMA polarization capability</vt:lpstr>
      <vt:lpstr>Data for hands-on tutorial</vt:lpstr>
      <vt:lpstr>More information on hands-on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Hiroshi Nagai</dc:creator>
  <cp:lastModifiedBy>Hiroshi Nagai</cp:lastModifiedBy>
  <cp:revision>1</cp:revision>
  <cp:lastPrinted>2024-07-19T05:12:34Z</cp:lastPrinted>
  <dcterms:created xsi:type="dcterms:W3CDTF">2024-07-17T08:01:39Z</dcterms:created>
  <dcterms:modified xsi:type="dcterms:W3CDTF">2025-10-01T07:56:25Z</dcterms:modified>
</cp:coreProperties>
</file>