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D3F32D-5EF8-474B-A787-7A636A84FB73}">
  <a:tblStyle styleId="{E6D3F32D-5EF8-474B-A787-7A636A84FB73}"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264" y="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8cfaf11c75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8cfaf11c7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8cfaa8014b_3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8cfaa8014b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solidFill>
                  <a:schemeClr val="dk1"/>
                </a:solidFill>
              </a:rPr>
              <a:t>In observational data, continuum emission is often used to estimate the dust mass, which can then be used to interpret the star formation. Therefore, here we calculate the dust mass for further analysis.</a:t>
            </a:r>
            <a:endParaRPr>
              <a:solidFill>
                <a:schemeClr val="dk1"/>
              </a:solidFill>
            </a:endParaRPr>
          </a:p>
          <a:p>
            <a:pPr marL="0" lvl="0" indent="0" algn="l" rtl="0">
              <a:spcBef>
                <a:spcPts val="0"/>
              </a:spcBef>
              <a:spcAft>
                <a:spcPts val="0"/>
              </a:spcAft>
              <a:buNone/>
            </a:pPr>
            <a:r>
              <a:rPr lang="zh-TW">
                <a:solidFill>
                  <a:schemeClr val="dk1"/>
                </a:solidFill>
              </a:rPr>
              <a:t>First, let me explain how we calculate it.</a:t>
            </a:r>
            <a:endParaRPr>
              <a:solidFill>
                <a:schemeClr val="dk1"/>
              </a:solidFill>
            </a:endParaRPr>
          </a:p>
          <a:p>
            <a:pPr marL="0" lvl="0" indent="0" algn="l" rtl="0">
              <a:spcBef>
                <a:spcPts val="0"/>
              </a:spcBef>
              <a:spcAft>
                <a:spcPts val="0"/>
              </a:spcAft>
              <a:buNone/>
            </a:pPr>
            <a:r>
              <a:rPr lang="zh-TW">
                <a:solidFill>
                  <a:schemeClr val="dk1"/>
                </a:solidFill>
              </a:rPr>
              <a:t>We use the two formulas compute the brightness temperature and dust mass, and we first convert all units to the SI system to make subsequent calculations easier.</a:t>
            </a:r>
            <a:endParaRPr>
              <a:solidFill>
                <a:schemeClr val="dk1"/>
              </a:solidFill>
            </a:endParaRPr>
          </a:p>
          <a:p>
            <a:pPr marL="0" lvl="0" indent="0" algn="l" rtl="0">
              <a:spcBef>
                <a:spcPts val="0"/>
              </a:spcBef>
              <a:spcAft>
                <a:spcPts val="0"/>
              </a:spcAft>
              <a:buNone/>
            </a:pPr>
            <a:r>
              <a:rPr lang="zh-TW">
                <a:solidFill>
                  <a:schemeClr val="dk1"/>
                </a:solidFill>
              </a:rPr>
              <a:t>Many of the parameters in the formulas are already known, such as the Planck constant, Boltzmann constant, the distance to the source, and the gas-to-dust mass ratio. This ratio refers to the gas mass divided by the dust mass, typically set to 100. Since our κ is defined for the total mass, we multiply by gas-to-dust mass ratio to convert the total mass into gas mass.</a:t>
            </a:r>
            <a:endParaRPr>
              <a:solidFill>
                <a:schemeClr val="dk1"/>
              </a:solidFill>
            </a:endParaRPr>
          </a:p>
          <a:p>
            <a:pPr marL="0" lvl="0" indent="0" algn="l" rtl="0">
              <a:spcBef>
                <a:spcPts val="0"/>
              </a:spcBef>
              <a:spcAft>
                <a:spcPts val="0"/>
              </a:spcAft>
              <a:buNone/>
            </a:pPr>
            <a:r>
              <a:rPr lang="zh-TW">
                <a:solidFill>
                  <a:schemeClr val="dk1"/>
                </a:solidFill>
              </a:rPr>
              <a:t>To calculate the gas mass, we need the flux of the source, which I obtained using the statistics tool in CARTA. For simplicity and because of time constraints, I focus on the brightest component, using a mask roughly corresponding to its estimated FWHM.</a:t>
            </a:r>
            <a:endParaRPr>
              <a:solidFill>
                <a:schemeClr val="dk1"/>
              </a:solidFill>
            </a:endParaRPr>
          </a:p>
          <a:p>
            <a:pPr marL="0" lvl="0" indent="0" algn="l" rtl="0">
              <a:spcBef>
                <a:spcPts val="0"/>
              </a:spcBef>
              <a:spcAft>
                <a:spcPts val="0"/>
              </a:spcAft>
              <a:buNone/>
            </a:pPr>
            <a:r>
              <a:rPr lang="zh-TW">
                <a:solidFill>
                  <a:schemeClr val="dk1"/>
                </a:solidFill>
              </a:rPr>
              <a:t>Finally, we perform the same procedure on the continuum images of all three bands, obtaining the flux for each band and then calculating the corresponding dust mass.</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8cfaa8014b_3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8cfaa8014b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zh-TW"/>
              <a:t>This is our preliminary result for dust mass.</a:t>
            </a:r>
            <a:endParaRPr/>
          </a:p>
          <a:p>
            <a:pPr marL="0" lvl="0" indent="0" algn="l" rtl="0">
              <a:spcBef>
                <a:spcPts val="0"/>
              </a:spcBef>
              <a:spcAft>
                <a:spcPts val="0"/>
              </a:spcAft>
              <a:buClr>
                <a:schemeClr val="dk1"/>
              </a:buClr>
              <a:buSzPts val="1100"/>
              <a:buFont typeface="Arial"/>
              <a:buNone/>
            </a:pPr>
            <a:r>
              <a:rPr lang="zh-TW"/>
              <a:t>Since we do not know the exact dust temperature of the source, we first assume a range to constrain it.</a:t>
            </a:r>
            <a:endParaRPr/>
          </a:p>
          <a:p>
            <a:pPr marL="0" lvl="0" indent="0" algn="l" rtl="0">
              <a:spcBef>
                <a:spcPts val="0"/>
              </a:spcBef>
              <a:spcAft>
                <a:spcPts val="0"/>
              </a:spcAft>
              <a:buClr>
                <a:schemeClr val="dk1"/>
              </a:buClr>
              <a:buSzPts val="1100"/>
              <a:buFont typeface="Arial"/>
              <a:buNone/>
            </a:pPr>
            <a:r>
              <a:rPr lang="zh-TW"/>
              <a:t>By comparing the dust mass derived from different bands, we find that the values in Band 3 are systematically higher, which may be due to contamination from free–free emission, leading to an overestimation of the dust mass in Band 3.</a:t>
            </a:r>
            <a:endParaRPr/>
          </a:p>
          <a:p>
            <a:pPr marL="0" lvl="0" indent="0" algn="l" rtl="0">
              <a:spcBef>
                <a:spcPts val="0"/>
              </a:spcBef>
              <a:spcAft>
                <a:spcPts val="0"/>
              </a:spcAft>
              <a:buClr>
                <a:schemeClr val="dk1"/>
              </a:buClr>
              <a:buSzPts val="1100"/>
              <a:buFont typeface="Arial"/>
              <a:buNone/>
            </a:pPr>
            <a:r>
              <a:rPr lang="zh-TW"/>
              <a:t>Next, we compare different assumed temperatures. Because the continuum image I use is unresolved, we cannot see a clear gradient, and the result is averaged into a single value.</a:t>
            </a:r>
            <a:endParaRPr/>
          </a:p>
          <a:p>
            <a:pPr marL="0" lvl="0" indent="0" algn="l" rtl="0">
              <a:spcBef>
                <a:spcPts val="0"/>
              </a:spcBef>
              <a:spcAft>
                <a:spcPts val="0"/>
              </a:spcAft>
              <a:buNone/>
            </a:pPr>
            <a:r>
              <a:rPr lang="zh-TW"/>
              <a:t>Therefore, I tried assuming a temperature range of 100–350 K, with 50 K intervals, to calculate the corresponding gas mass for each case. Based on my results, a range of about 200–300 K seems to be the most reasonable.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8cfaa8014b_3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8cfaa8014b_3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The preliminary results suggest a negative correlation between dust mass and frequency, with higher-frequency bands giving lower dust mass. However, since we only have three data points, this trend should be interpreted with caution. The overestimation in Band 3 is likely due to contamination from free–free emission, as mentioned before. Therefore, it is difficult to conclude whether there is any real correlation between frequency and dust mass. Instead, we can simply say that dust mass estimates differ across bands. Apart from flux being overestimated by non-thermal emission, the discrepancies may also be related to optical depth effects or the different sensitivities of each band, since different bands trace dust from slightly different regions and conditions.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8cfaa8014b_3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8cfaa8014b_3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due to the time constrain, so I can’t do so much things. This is some works we could in the future.</a:t>
            </a:r>
            <a:endParaRPr/>
          </a:p>
          <a:p>
            <a:pPr marL="0" lvl="0" indent="0" algn="l" rtl="0">
              <a:spcBef>
                <a:spcPts val="0"/>
              </a:spcBef>
              <a:spcAft>
                <a:spcPts val="0"/>
              </a:spcAft>
              <a:buClr>
                <a:schemeClr val="dk1"/>
              </a:buClr>
              <a:buSzPts val="1100"/>
              <a:buFont typeface="Arial"/>
              <a:buNone/>
            </a:pPr>
            <a:r>
              <a:rPr lang="zh-TW"/>
              <a:t>First one is to compare the dust mass of different components to quantify their differences and assess the overall star formation potential.</a:t>
            </a:r>
            <a:endParaRPr/>
          </a:p>
          <a:p>
            <a:pPr marL="0" lvl="0" indent="0" algn="l" rtl="0">
              <a:spcBef>
                <a:spcPts val="0"/>
              </a:spcBef>
              <a:spcAft>
                <a:spcPts val="0"/>
              </a:spcAft>
              <a:buNone/>
            </a:pPr>
            <a:r>
              <a:rPr lang="zh-TW"/>
              <a:t>Second one is to compare the dust temperature of different components to examine whether certain environments are more likely to form massive stars or primarily low-mass stars. Dust temperature provides a first-order indication of the environment: higher temperatures are usually associated with starburst activity or strong stellar radiation fields, which may favor massive star formation, while colder environments may be more conducive to low-mass star formation.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8cfaf11c75_9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8cfaf11c75_9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8cfaf11c75_9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8cfaf11c75_9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8cfaf11c75_9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8cfaf11c75_9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8cfaf11c75_9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8cfaf11c75_9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8cfaf11c75_2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8cfaf11c75_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8cfaf11c75_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8cfaf11c75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8cfaf11c75_2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8cfaf11c75_2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8cfaf11c75_2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8cfaf11c75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8cfaf11c75_7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8cfaf11c75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8cfaf11c75_7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8cfaf11c75_7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8cfaf11c75_7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8cfaf11c75_7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8cfaf11c75_7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8cfaf11c75_7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8cfaa8014b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8cfaa8014b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8cfaf11c75_4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8cfaf11c75_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8cfaf11c75_2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8cfaf11c75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38.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a:spLocks noGrp="1"/>
          </p:cNvSpPr>
          <p:nvPr>
            <p:ph type="ctrTitle"/>
          </p:nvPr>
        </p:nvSpPr>
        <p:spPr>
          <a:xfrm>
            <a:off x="230430" y="63202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zh-TW"/>
              <a:t>Multi-Band Group</a:t>
            </a:r>
            <a:endParaRPr/>
          </a:p>
        </p:txBody>
      </p:sp>
      <p:sp>
        <p:nvSpPr>
          <p:cNvPr id="56" name="Google Shape;56;p13"/>
          <p:cNvSpPr txBox="1">
            <a:spLocks noGrp="1"/>
          </p:cNvSpPr>
          <p:nvPr>
            <p:ph type="subTitle" idx="1"/>
          </p:nvPr>
        </p:nvSpPr>
        <p:spPr>
          <a:xfrm>
            <a:off x="-102425" y="26846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1018"/>
              <a:buNone/>
            </a:pPr>
            <a:r>
              <a:rPr lang="zh-TW" sz="1300">
                <a:solidFill>
                  <a:schemeClr val="dk1"/>
                </a:solidFill>
              </a:rPr>
              <a:t>Erhching Yang, Kibeop Lee, Kushagra Srivastav, Li-Hwai Lin, Yu Hung, Shu Ishibashi</a:t>
            </a:r>
            <a:endParaRPr sz="1300">
              <a:solidFill>
                <a:schemeClr val="dk1"/>
              </a:solidFill>
            </a:endParaRPr>
          </a:p>
        </p:txBody>
      </p:sp>
      <p:sp>
        <p:nvSpPr>
          <p:cNvPr id="57" name="Google Shape;57;p13"/>
          <p:cNvSpPr txBox="1">
            <a:spLocks noGrp="1"/>
          </p:cNvSpPr>
          <p:nvPr>
            <p:ph type="subTitle" idx="1"/>
          </p:nvPr>
        </p:nvSpPr>
        <p:spPr>
          <a:xfrm>
            <a:off x="-52350" y="307257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1018"/>
              <a:buNone/>
            </a:pPr>
            <a:r>
              <a:rPr lang="zh-TW" sz="1300" i="1">
                <a:solidFill>
                  <a:schemeClr val="dk1"/>
                </a:solidFill>
              </a:rPr>
              <a:t>Special Thanks to Tutors : </a:t>
            </a:r>
            <a:r>
              <a:rPr lang="zh-TW" sz="1300" b="1" i="1">
                <a:solidFill>
                  <a:schemeClr val="dk1"/>
                </a:solidFill>
              </a:rPr>
              <a:t>Kotomi Taniguchi, Jinshi Sai</a:t>
            </a:r>
            <a:endParaRPr sz="1300" b="1" i="1">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p:nvPr/>
        </p:nvSpPr>
        <p:spPr>
          <a:xfrm>
            <a:off x="320675" y="174825"/>
            <a:ext cx="7587900" cy="60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zh-TW" sz="3000">
                <a:solidFill>
                  <a:schemeClr val="dk1"/>
                </a:solidFill>
              </a:rPr>
              <a:t>What do α</a:t>
            </a:r>
            <a:r>
              <a:rPr lang="zh-TW" sz="1700">
                <a:solidFill>
                  <a:schemeClr val="dk1"/>
                </a:solidFill>
              </a:rPr>
              <a:t>(Band3-6)</a:t>
            </a:r>
            <a:r>
              <a:rPr lang="zh-TW" sz="3000">
                <a:solidFill>
                  <a:schemeClr val="dk1"/>
                </a:solidFill>
              </a:rPr>
              <a:t> &amp; α</a:t>
            </a:r>
            <a:r>
              <a:rPr lang="zh-TW" sz="1800">
                <a:solidFill>
                  <a:schemeClr val="dk1"/>
                </a:solidFill>
              </a:rPr>
              <a:t>(Band6-7)</a:t>
            </a:r>
            <a:r>
              <a:rPr lang="zh-TW" sz="3000">
                <a:solidFill>
                  <a:schemeClr val="dk1"/>
                </a:solidFill>
              </a:rPr>
              <a:t> mean?</a:t>
            </a:r>
            <a:endParaRPr sz="3000">
              <a:solidFill>
                <a:schemeClr val="dk1"/>
              </a:solidFill>
            </a:endParaRPr>
          </a:p>
        </p:txBody>
      </p:sp>
      <p:pic>
        <p:nvPicPr>
          <p:cNvPr id="129" name="Google Shape;129;p22"/>
          <p:cNvPicPr preferRelativeResize="0"/>
          <p:nvPr/>
        </p:nvPicPr>
        <p:blipFill>
          <a:blip r:embed="rId3">
            <a:alphaModFix/>
          </a:blip>
          <a:stretch>
            <a:fillRect/>
          </a:stretch>
        </p:blipFill>
        <p:spPr>
          <a:xfrm>
            <a:off x="922000" y="914950"/>
            <a:ext cx="7299999" cy="3313600"/>
          </a:xfrm>
          <a:prstGeom prst="rect">
            <a:avLst/>
          </a:prstGeom>
          <a:noFill/>
          <a:ln>
            <a:noFill/>
          </a:ln>
        </p:spPr>
      </p:pic>
      <p:sp>
        <p:nvSpPr>
          <p:cNvPr id="130" name="Google Shape;130;p22"/>
          <p:cNvSpPr txBox="1"/>
          <p:nvPr/>
        </p:nvSpPr>
        <p:spPr>
          <a:xfrm>
            <a:off x="1130400" y="4448950"/>
            <a:ext cx="6883200" cy="40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TW" sz="1800">
                <a:solidFill>
                  <a:schemeClr val="dk1"/>
                </a:solidFill>
              </a:rPr>
              <a:t>free free emission could decrease the spectral index</a:t>
            </a:r>
            <a:endParaRPr sz="1800">
              <a:solidFill>
                <a:schemeClr val="dk1"/>
              </a:solidFill>
            </a:endParaRPr>
          </a:p>
        </p:txBody>
      </p:sp>
      <p:sp>
        <p:nvSpPr>
          <p:cNvPr id="131" name="Google Shape;131;p22"/>
          <p:cNvSpPr/>
          <p:nvPr/>
        </p:nvSpPr>
        <p:spPr>
          <a:xfrm>
            <a:off x="6789175" y="1012550"/>
            <a:ext cx="1020000" cy="3216000"/>
          </a:xfrm>
          <a:prstGeom prst="rect">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2" name="Google Shape;132;p22"/>
          <p:cNvSpPr txBox="1"/>
          <p:nvPr/>
        </p:nvSpPr>
        <p:spPr>
          <a:xfrm>
            <a:off x="7669425" y="595750"/>
            <a:ext cx="1071900" cy="319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zh-TW" sz="1200">
                <a:solidFill>
                  <a:schemeClr val="dk1"/>
                </a:solidFill>
              </a:rPr>
              <a:t>Band 3, 6, 7</a:t>
            </a:r>
            <a:endParaRPr sz="1200">
              <a:solidFill>
                <a:schemeClr val="dk1"/>
              </a:solidFill>
            </a:endParaRPr>
          </a:p>
        </p:txBody>
      </p:sp>
      <p:sp>
        <p:nvSpPr>
          <p:cNvPr id="133" name="Google Shape;133;p22"/>
          <p:cNvSpPr/>
          <p:nvPr/>
        </p:nvSpPr>
        <p:spPr>
          <a:xfrm>
            <a:off x="7243975" y="693350"/>
            <a:ext cx="344100" cy="319200"/>
          </a:xfrm>
          <a:prstGeom prst="bentArrow">
            <a:avLst>
              <a:gd name="adj1" fmla="val 8561"/>
              <a:gd name="adj2" fmla="val 26453"/>
              <a:gd name="adj3" fmla="val 32691"/>
              <a:gd name="adj4" fmla="val 71259"/>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4" name="Google Shape;134;p22"/>
          <p:cNvSpPr txBox="1"/>
          <p:nvPr/>
        </p:nvSpPr>
        <p:spPr>
          <a:xfrm>
            <a:off x="-1747950" y="737150"/>
            <a:ext cx="6883200" cy="40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TW" sz="1000" i="1">
                <a:solidFill>
                  <a:schemeClr val="dk1"/>
                </a:solidFill>
              </a:rPr>
              <a:t>Curone et al. 2023</a:t>
            </a:r>
            <a:endParaRPr sz="1000" i="1">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subTitle" idx="1"/>
          </p:nvPr>
        </p:nvSpPr>
        <p:spPr>
          <a:xfrm>
            <a:off x="311700" y="279400"/>
            <a:ext cx="4260300" cy="5568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935"/>
              <a:buNone/>
            </a:pPr>
            <a:r>
              <a:rPr lang="zh-TW" sz="2180">
                <a:solidFill>
                  <a:schemeClr val="dk1"/>
                </a:solidFill>
              </a:rPr>
              <a:t>Dust mass - How to calculate it?</a:t>
            </a:r>
            <a:endParaRPr sz="2180">
              <a:solidFill>
                <a:schemeClr val="dk1"/>
              </a:solidFill>
            </a:endParaRPr>
          </a:p>
        </p:txBody>
      </p:sp>
      <p:sp>
        <p:nvSpPr>
          <p:cNvPr id="140" name="Google Shape;140;p23"/>
          <p:cNvSpPr txBox="1">
            <a:spLocks noGrp="1"/>
          </p:cNvSpPr>
          <p:nvPr>
            <p:ph type="subTitle" idx="1"/>
          </p:nvPr>
        </p:nvSpPr>
        <p:spPr>
          <a:xfrm>
            <a:off x="118481" y="1359971"/>
            <a:ext cx="2449200" cy="374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655"/>
              <a:buNone/>
            </a:pPr>
            <a:r>
              <a:rPr lang="zh-TW" sz="1346">
                <a:solidFill>
                  <a:schemeClr val="dk1"/>
                </a:solidFill>
              </a:rPr>
              <a:t>The formulas we used:</a:t>
            </a:r>
            <a:endParaRPr sz="1346">
              <a:solidFill>
                <a:schemeClr val="dk1"/>
              </a:solidFill>
            </a:endParaRPr>
          </a:p>
        </p:txBody>
      </p:sp>
      <p:pic>
        <p:nvPicPr>
          <p:cNvPr id="141" name="Google Shape;141;p23"/>
          <p:cNvPicPr preferRelativeResize="0"/>
          <p:nvPr/>
        </p:nvPicPr>
        <p:blipFill rotWithShape="1">
          <a:blip r:embed="rId3">
            <a:alphaModFix/>
          </a:blip>
          <a:srcRect t="40166"/>
          <a:stretch/>
        </p:blipFill>
        <p:spPr>
          <a:xfrm>
            <a:off x="2129737" y="1018296"/>
            <a:ext cx="3603900" cy="1058050"/>
          </a:xfrm>
          <a:prstGeom prst="rect">
            <a:avLst/>
          </a:prstGeom>
          <a:noFill/>
          <a:ln>
            <a:noFill/>
          </a:ln>
        </p:spPr>
      </p:pic>
      <p:sp>
        <p:nvSpPr>
          <p:cNvPr id="142" name="Google Shape;142;p23"/>
          <p:cNvSpPr/>
          <p:nvPr/>
        </p:nvSpPr>
        <p:spPr>
          <a:xfrm>
            <a:off x="1985648" y="1214271"/>
            <a:ext cx="137300" cy="681250"/>
          </a:xfrm>
          <a:custGeom>
            <a:avLst/>
            <a:gdLst/>
            <a:ahLst/>
            <a:cxnLst/>
            <a:rect l="l" t="t" r="r" b="b"/>
            <a:pathLst>
              <a:path w="5492" h="27250" extrusionOk="0">
                <a:moveTo>
                  <a:pt x="5493" y="0"/>
                </a:moveTo>
                <a:cubicBezTo>
                  <a:pt x="4585" y="2271"/>
                  <a:pt x="213" y="9083"/>
                  <a:pt x="43" y="13625"/>
                </a:cubicBezTo>
                <a:cubicBezTo>
                  <a:pt x="-127" y="18167"/>
                  <a:pt x="3733" y="24979"/>
                  <a:pt x="4471" y="27250"/>
                </a:cubicBezTo>
              </a:path>
            </a:pathLst>
          </a:custGeom>
          <a:noFill/>
          <a:ln w="9525" cap="flat" cmpd="sng">
            <a:solidFill>
              <a:schemeClr val="dk2"/>
            </a:solidFill>
            <a:prstDash val="solid"/>
            <a:round/>
            <a:headEnd type="none" w="med" len="med"/>
            <a:tailEnd type="none" w="med" len="med"/>
          </a:ln>
        </p:spPr>
        <p:txBody>
          <a:bodyPr/>
          <a:lstStyle/>
          <a:p>
            <a:endParaRPr lang="ja-JP" altLang="en-US"/>
          </a:p>
        </p:txBody>
      </p:sp>
      <p:sp>
        <p:nvSpPr>
          <p:cNvPr id="143" name="Google Shape;143;p23"/>
          <p:cNvSpPr txBox="1">
            <a:spLocks noGrp="1"/>
          </p:cNvSpPr>
          <p:nvPr>
            <p:ph type="subTitle" idx="1"/>
          </p:nvPr>
        </p:nvSpPr>
        <p:spPr>
          <a:xfrm>
            <a:off x="5844625" y="1392391"/>
            <a:ext cx="824100" cy="269400"/>
          </a:xfrm>
          <a:prstGeom prst="rect">
            <a:avLst/>
          </a:prstGeom>
        </p:spPr>
        <p:txBody>
          <a:bodyPr spcFirstLastPara="1" wrap="square" lIns="65700" tIns="65700" rIns="65700" bIns="65700" anchor="t" anchorCtr="0">
            <a:noAutofit/>
          </a:bodyPr>
          <a:lstStyle/>
          <a:p>
            <a:pPr marL="0" lvl="0" indent="0" algn="l" rtl="0">
              <a:lnSpc>
                <a:spcPct val="115000"/>
              </a:lnSpc>
              <a:spcBef>
                <a:spcPts val="0"/>
              </a:spcBef>
              <a:spcAft>
                <a:spcPts val="0"/>
              </a:spcAft>
              <a:buSzPts val="470"/>
              <a:buNone/>
            </a:pPr>
            <a:r>
              <a:rPr lang="zh-TW" sz="967"/>
              <a:t>unit convert</a:t>
            </a:r>
            <a:endParaRPr sz="967"/>
          </a:p>
        </p:txBody>
      </p:sp>
      <p:pic>
        <p:nvPicPr>
          <p:cNvPr id="144" name="Google Shape;144;p23"/>
          <p:cNvPicPr preferRelativeResize="0"/>
          <p:nvPr/>
        </p:nvPicPr>
        <p:blipFill>
          <a:blip r:embed="rId4">
            <a:alphaModFix/>
          </a:blip>
          <a:stretch>
            <a:fillRect/>
          </a:stretch>
        </p:blipFill>
        <p:spPr>
          <a:xfrm>
            <a:off x="6767301" y="1227171"/>
            <a:ext cx="2142467" cy="599711"/>
          </a:xfrm>
          <a:prstGeom prst="rect">
            <a:avLst/>
          </a:prstGeom>
          <a:noFill/>
          <a:ln>
            <a:noFill/>
          </a:ln>
        </p:spPr>
      </p:pic>
      <p:sp>
        <p:nvSpPr>
          <p:cNvPr id="145" name="Google Shape;145;p23"/>
          <p:cNvSpPr/>
          <p:nvPr/>
        </p:nvSpPr>
        <p:spPr>
          <a:xfrm>
            <a:off x="6668629" y="1282238"/>
            <a:ext cx="98664" cy="489546"/>
          </a:xfrm>
          <a:custGeom>
            <a:avLst/>
            <a:gdLst/>
            <a:ahLst/>
            <a:cxnLst/>
            <a:rect l="l" t="t" r="r" b="b"/>
            <a:pathLst>
              <a:path w="5492" h="27250" extrusionOk="0">
                <a:moveTo>
                  <a:pt x="5493" y="0"/>
                </a:moveTo>
                <a:cubicBezTo>
                  <a:pt x="4585" y="2271"/>
                  <a:pt x="213" y="9083"/>
                  <a:pt x="43" y="13625"/>
                </a:cubicBezTo>
                <a:cubicBezTo>
                  <a:pt x="-127" y="18167"/>
                  <a:pt x="3733" y="24979"/>
                  <a:pt x="4471" y="27250"/>
                </a:cubicBezTo>
              </a:path>
            </a:pathLst>
          </a:custGeom>
          <a:noFill/>
          <a:ln w="6825" cap="flat" cmpd="sng">
            <a:solidFill>
              <a:schemeClr val="dk2"/>
            </a:solidFill>
            <a:prstDash val="solid"/>
            <a:round/>
            <a:headEnd type="none" w="med" len="med"/>
            <a:tailEnd type="none" w="med" len="med"/>
          </a:ln>
        </p:spPr>
        <p:txBody>
          <a:bodyPr/>
          <a:lstStyle/>
          <a:p>
            <a:endParaRPr lang="ja-JP" altLang="en-US"/>
          </a:p>
        </p:txBody>
      </p:sp>
      <p:sp>
        <p:nvSpPr>
          <p:cNvPr id="146" name="Google Shape;146;p23"/>
          <p:cNvSpPr/>
          <p:nvPr/>
        </p:nvSpPr>
        <p:spPr>
          <a:xfrm>
            <a:off x="5844630" y="1214271"/>
            <a:ext cx="3126300" cy="612900"/>
          </a:xfrm>
          <a:prstGeom prst="rect">
            <a:avLst/>
          </a:prstGeom>
          <a:noFill/>
          <a:ln w="6825" cap="flat" cmpd="sng">
            <a:solidFill>
              <a:srgbClr val="9900FF"/>
            </a:solidFill>
            <a:prstDash val="solid"/>
            <a:round/>
            <a:headEnd type="none" w="sm" len="sm"/>
            <a:tailEnd type="none" w="sm" len="sm"/>
          </a:ln>
        </p:spPr>
        <p:txBody>
          <a:bodyPr spcFirstLastPara="1" wrap="square" lIns="65700" tIns="65700" rIns="65700" bIns="65700" anchor="ctr" anchorCtr="0">
            <a:noAutofit/>
          </a:bodyPr>
          <a:lstStyle/>
          <a:p>
            <a:pPr marL="0" lvl="0" indent="0" algn="ctr" rtl="0">
              <a:spcBef>
                <a:spcPts val="0"/>
              </a:spcBef>
              <a:spcAft>
                <a:spcPts val="0"/>
              </a:spcAft>
              <a:buNone/>
            </a:pPr>
            <a:endParaRPr sz="1006"/>
          </a:p>
        </p:txBody>
      </p:sp>
      <p:sp>
        <p:nvSpPr>
          <p:cNvPr id="147" name="Google Shape;147;p23"/>
          <p:cNvSpPr txBox="1">
            <a:spLocks noGrp="1"/>
          </p:cNvSpPr>
          <p:nvPr>
            <p:ph type="subTitle" idx="1"/>
          </p:nvPr>
        </p:nvSpPr>
        <p:spPr>
          <a:xfrm>
            <a:off x="168627" y="2373165"/>
            <a:ext cx="2772900" cy="374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655"/>
              <a:buNone/>
            </a:pPr>
            <a:r>
              <a:rPr lang="zh-TW" sz="1346">
                <a:solidFill>
                  <a:schemeClr val="dk1"/>
                </a:solidFill>
              </a:rPr>
              <a:t>The parameter we already knew:</a:t>
            </a:r>
            <a:endParaRPr sz="1346">
              <a:solidFill>
                <a:schemeClr val="dk1"/>
              </a:solidFill>
            </a:endParaRPr>
          </a:p>
        </p:txBody>
      </p:sp>
      <p:pic>
        <p:nvPicPr>
          <p:cNvPr id="148" name="Google Shape;148;p23"/>
          <p:cNvPicPr preferRelativeResize="0"/>
          <p:nvPr/>
        </p:nvPicPr>
        <p:blipFill>
          <a:blip r:embed="rId5">
            <a:alphaModFix/>
          </a:blip>
          <a:stretch>
            <a:fillRect/>
          </a:stretch>
        </p:blipFill>
        <p:spPr>
          <a:xfrm>
            <a:off x="311701" y="2923565"/>
            <a:ext cx="3048100" cy="1624125"/>
          </a:xfrm>
          <a:prstGeom prst="rect">
            <a:avLst/>
          </a:prstGeom>
          <a:noFill/>
          <a:ln>
            <a:noFill/>
          </a:ln>
        </p:spPr>
      </p:pic>
      <p:pic>
        <p:nvPicPr>
          <p:cNvPr id="149" name="Google Shape;149;p23"/>
          <p:cNvPicPr preferRelativeResize="0"/>
          <p:nvPr/>
        </p:nvPicPr>
        <p:blipFill>
          <a:blip r:embed="rId6">
            <a:alphaModFix/>
          </a:blip>
          <a:stretch>
            <a:fillRect/>
          </a:stretch>
        </p:blipFill>
        <p:spPr>
          <a:xfrm>
            <a:off x="3962075" y="2883990"/>
            <a:ext cx="4469810" cy="1878974"/>
          </a:xfrm>
          <a:prstGeom prst="rect">
            <a:avLst/>
          </a:prstGeom>
          <a:noFill/>
          <a:ln>
            <a:noFill/>
          </a:ln>
        </p:spPr>
      </p:pic>
      <p:sp>
        <p:nvSpPr>
          <p:cNvPr id="150" name="Google Shape;150;p23"/>
          <p:cNvSpPr txBox="1">
            <a:spLocks noGrp="1"/>
          </p:cNvSpPr>
          <p:nvPr>
            <p:ph type="subTitle" idx="1"/>
          </p:nvPr>
        </p:nvSpPr>
        <p:spPr>
          <a:xfrm>
            <a:off x="3999077" y="2419265"/>
            <a:ext cx="2772900" cy="374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655"/>
              <a:buNone/>
            </a:pPr>
            <a:r>
              <a:rPr lang="zh-TW" sz="1346">
                <a:solidFill>
                  <a:schemeClr val="dk1"/>
                </a:solidFill>
              </a:rPr>
              <a:t>Flux:</a:t>
            </a:r>
            <a:endParaRPr sz="1346">
              <a:solidFill>
                <a:schemeClr val="dk1"/>
              </a:solidFill>
            </a:endParaRPr>
          </a:p>
        </p:txBody>
      </p:sp>
      <p:sp>
        <p:nvSpPr>
          <p:cNvPr id="151" name="Google Shape;151;p23"/>
          <p:cNvSpPr/>
          <p:nvPr/>
        </p:nvSpPr>
        <p:spPr>
          <a:xfrm>
            <a:off x="4564800" y="3674840"/>
            <a:ext cx="1020600" cy="1020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2" name="Google Shape;152;p23"/>
          <p:cNvSpPr txBox="1"/>
          <p:nvPr/>
        </p:nvSpPr>
        <p:spPr>
          <a:xfrm>
            <a:off x="1302625" y="4200725"/>
            <a:ext cx="19842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sz="1200">
                <a:solidFill>
                  <a:schemeClr val="dk2"/>
                </a:solidFill>
              </a:rPr>
              <a:t>(gas-to-dust mass ratio)</a:t>
            </a:r>
            <a:endParaRPr sz="12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a:spLocks noGrp="1"/>
          </p:cNvSpPr>
          <p:nvPr>
            <p:ph type="subTitle" idx="1"/>
          </p:nvPr>
        </p:nvSpPr>
        <p:spPr>
          <a:xfrm>
            <a:off x="311700" y="279400"/>
            <a:ext cx="4260300" cy="5568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935"/>
              <a:buNone/>
            </a:pPr>
            <a:r>
              <a:rPr lang="zh-TW" sz="2180">
                <a:solidFill>
                  <a:schemeClr val="dk1"/>
                </a:solidFill>
              </a:rPr>
              <a:t>Dust mass - Preliminary results</a:t>
            </a:r>
            <a:endParaRPr sz="2180">
              <a:solidFill>
                <a:schemeClr val="dk1"/>
              </a:solidFill>
            </a:endParaRPr>
          </a:p>
        </p:txBody>
      </p:sp>
      <p:graphicFrame>
        <p:nvGraphicFramePr>
          <p:cNvPr id="158" name="Google Shape;158;p24"/>
          <p:cNvGraphicFramePr/>
          <p:nvPr/>
        </p:nvGraphicFramePr>
        <p:xfrm>
          <a:off x="4817057" y="34848"/>
          <a:ext cx="3000000" cy="3000000"/>
        </p:xfrm>
        <a:graphic>
          <a:graphicData uri="http://schemas.openxmlformats.org/drawingml/2006/table">
            <a:tbl>
              <a:tblPr>
                <a:noFill/>
                <a:tableStyleId>{E6D3F32D-5EF8-474B-A787-7A636A84FB73}</a:tableStyleId>
              </a:tblPr>
              <a:tblGrid>
                <a:gridCol w="1310675">
                  <a:extLst>
                    <a:ext uri="{9D8B030D-6E8A-4147-A177-3AD203B41FA5}">
                      <a16:colId xmlns:a16="http://schemas.microsoft.com/office/drawing/2014/main" val="20000"/>
                    </a:ext>
                  </a:extLst>
                </a:gridCol>
                <a:gridCol w="1310675">
                  <a:extLst>
                    <a:ext uri="{9D8B030D-6E8A-4147-A177-3AD203B41FA5}">
                      <a16:colId xmlns:a16="http://schemas.microsoft.com/office/drawing/2014/main" val="20001"/>
                    </a:ext>
                  </a:extLst>
                </a:gridCol>
                <a:gridCol w="1310675">
                  <a:extLst>
                    <a:ext uri="{9D8B030D-6E8A-4147-A177-3AD203B41FA5}">
                      <a16:colId xmlns:a16="http://schemas.microsoft.com/office/drawing/2014/main" val="20002"/>
                    </a:ext>
                  </a:extLst>
                </a:gridCol>
              </a:tblGrid>
              <a:tr h="343950">
                <a:tc>
                  <a:txBody>
                    <a:bodyPr/>
                    <a:lstStyle/>
                    <a:p>
                      <a:pPr marL="0" lvl="0" indent="0" algn="ctr" rtl="0">
                        <a:spcBef>
                          <a:spcPts val="0"/>
                        </a:spcBef>
                        <a:spcAft>
                          <a:spcPts val="0"/>
                        </a:spcAft>
                        <a:buNone/>
                      </a:pPr>
                      <a:r>
                        <a:rPr lang="zh-TW" sz="900"/>
                        <a:t>band</a:t>
                      </a:r>
                      <a:endParaRPr sz="900"/>
                    </a:p>
                  </a:txBody>
                  <a:tcPr marL="63500" marR="63500" marT="63500" marB="63500"/>
                </a:tc>
                <a:tc>
                  <a:txBody>
                    <a:bodyPr/>
                    <a:lstStyle/>
                    <a:p>
                      <a:pPr marL="0" lvl="0" indent="0" algn="ctr" rtl="0">
                        <a:spcBef>
                          <a:spcPts val="0"/>
                        </a:spcBef>
                        <a:spcAft>
                          <a:spcPts val="0"/>
                        </a:spcAft>
                        <a:buNone/>
                      </a:pPr>
                      <a:r>
                        <a:rPr lang="zh-TW" sz="900"/>
                        <a:t>Dust Temperature(K)</a:t>
                      </a:r>
                      <a:endParaRPr sz="900"/>
                    </a:p>
                  </a:txBody>
                  <a:tcPr marL="63500" marR="63500" marT="63500" marB="63500"/>
                </a:tc>
                <a:tc>
                  <a:txBody>
                    <a:bodyPr/>
                    <a:lstStyle/>
                    <a:p>
                      <a:pPr marL="0" lvl="0" indent="0" algn="ctr" rtl="0">
                        <a:spcBef>
                          <a:spcPts val="0"/>
                        </a:spcBef>
                        <a:spcAft>
                          <a:spcPts val="0"/>
                        </a:spcAft>
                        <a:buNone/>
                      </a:pPr>
                      <a:r>
                        <a:rPr lang="zh-TW" sz="900"/>
                        <a:t>Gas mass(M</a:t>
                      </a:r>
                      <a:r>
                        <a:rPr lang="zh-TW" sz="600"/>
                        <a:t>⊙</a:t>
                      </a:r>
                      <a:r>
                        <a:rPr lang="zh-TW" sz="900"/>
                        <a:t>)</a:t>
                      </a:r>
                      <a:endParaRPr sz="900"/>
                    </a:p>
                  </a:txBody>
                  <a:tcPr marL="63500" marR="63500" marT="63500" marB="63500"/>
                </a:tc>
                <a:extLst>
                  <a:ext uri="{0D108BD9-81ED-4DB2-BD59-A6C34878D82A}">
                    <a16:rowId xmlns:a16="http://schemas.microsoft.com/office/drawing/2014/main" val="10000"/>
                  </a:ext>
                </a:extLst>
              </a:tr>
              <a:tr h="248125">
                <a:tc rowSpan="6">
                  <a:txBody>
                    <a:bodyPr/>
                    <a:lstStyle/>
                    <a:p>
                      <a:pPr marL="0" lvl="0" indent="0" algn="ctr" rtl="0">
                        <a:spcBef>
                          <a:spcPts val="0"/>
                        </a:spcBef>
                        <a:spcAft>
                          <a:spcPts val="0"/>
                        </a:spcAft>
                        <a:buNone/>
                      </a:pPr>
                      <a:r>
                        <a:rPr lang="zh-TW" sz="900"/>
                        <a:t>3</a:t>
                      </a:r>
                      <a:endParaRPr sz="900"/>
                    </a:p>
                  </a:txBody>
                  <a:tcPr marL="63500" marR="63500" marT="63500" marB="63500"/>
                </a:tc>
                <a:tc>
                  <a:txBody>
                    <a:bodyPr/>
                    <a:lstStyle/>
                    <a:p>
                      <a:pPr marL="0" lvl="0" indent="0" algn="ctr" rtl="0">
                        <a:spcBef>
                          <a:spcPts val="0"/>
                        </a:spcBef>
                        <a:spcAft>
                          <a:spcPts val="0"/>
                        </a:spcAft>
                        <a:buNone/>
                      </a:pPr>
                      <a:r>
                        <a:rPr lang="zh-TW" sz="900"/>
                        <a:t>100</a:t>
                      </a:r>
                      <a:endParaRPr sz="900"/>
                    </a:p>
                  </a:txBody>
                  <a:tcPr marL="63500" marR="63500" marT="63500" marB="63500"/>
                </a:tc>
                <a:tc>
                  <a:txBody>
                    <a:bodyPr/>
                    <a:lstStyle/>
                    <a:p>
                      <a:pPr marL="0" lvl="0" indent="0" algn="ctr" rtl="0">
                        <a:spcBef>
                          <a:spcPts val="0"/>
                        </a:spcBef>
                        <a:spcAft>
                          <a:spcPts val="0"/>
                        </a:spcAft>
                        <a:buNone/>
                      </a:pPr>
                      <a:r>
                        <a:rPr lang="zh-TW" sz="900"/>
                        <a:t>91.5</a:t>
                      </a:r>
                      <a:endParaRPr sz="900"/>
                    </a:p>
                  </a:txBody>
                  <a:tcPr marL="63500" marR="63500" marT="63500" marB="63500"/>
                </a:tc>
                <a:extLst>
                  <a:ext uri="{0D108BD9-81ED-4DB2-BD59-A6C34878D82A}">
                    <a16:rowId xmlns:a16="http://schemas.microsoft.com/office/drawing/2014/main" val="10001"/>
                  </a:ext>
                </a:extLst>
              </a:tr>
              <a:tr h="248125">
                <a:tc vMerge="1">
                  <a:txBody>
                    <a:bodyPr/>
                    <a:lstStyle/>
                    <a:p>
                      <a:endParaRPr lang="ja-JP"/>
                    </a:p>
                  </a:txBody>
                  <a:tcPr/>
                </a:tc>
                <a:tc>
                  <a:txBody>
                    <a:bodyPr/>
                    <a:lstStyle/>
                    <a:p>
                      <a:pPr marL="0" lvl="0" indent="0" algn="ctr" rtl="0">
                        <a:spcBef>
                          <a:spcPts val="0"/>
                        </a:spcBef>
                        <a:spcAft>
                          <a:spcPts val="0"/>
                        </a:spcAft>
                        <a:buNone/>
                      </a:pPr>
                      <a:r>
                        <a:rPr lang="zh-TW" sz="900"/>
                        <a:t>150</a:t>
                      </a:r>
                      <a:endParaRPr sz="900"/>
                    </a:p>
                  </a:txBody>
                  <a:tcPr marL="63500" marR="63500" marT="63500" marB="63500"/>
                </a:tc>
                <a:tc>
                  <a:txBody>
                    <a:bodyPr/>
                    <a:lstStyle/>
                    <a:p>
                      <a:pPr marL="0" lvl="0" indent="0" algn="ctr" rtl="0">
                        <a:spcBef>
                          <a:spcPts val="0"/>
                        </a:spcBef>
                        <a:spcAft>
                          <a:spcPts val="0"/>
                        </a:spcAft>
                        <a:buNone/>
                      </a:pPr>
                      <a:r>
                        <a:rPr lang="zh-TW" sz="900"/>
                        <a:t>135</a:t>
                      </a:r>
                      <a:endParaRPr sz="900"/>
                    </a:p>
                  </a:txBody>
                  <a:tcPr marL="63500" marR="63500" marT="63500" marB="63500"/>
                </a:tc>
                <a:extLst>
                  <a:ext uri="{0D108BD9-81ED-4DB2-BD59-A6C34878D82A}">
                    <a16:rowId xmlns:a16="http://schemas.microsoft.com/office/drawing/2014/main" val="10002"/>
                  </a:ext>
                </a:extLst>
              </a:tr>
              <a:tr h="248125">
                <a:tc vMerge="1">
                  <a:txBody>
                    <a:bodyPr/>
                    <a:lstStyle/>
                    <a:p>
                      <a:endParaRPr lang="ja-JP"/>
                    </a:p>
                  </a:txBody>
                  <a:tcPr/>
                </a:tc>
                <a:tc>
                  <a:txBody>
                    <a:bodyPr/>
                    <a:lstStyle/>
                    <a:p>
                      <a:pPr marL="0" lvl="0" indent="0" algn="ctr" rtl="0">
                        <a:spcBef>
                          <a:spcPts val="0"/>
                        </a:spcBef>
                        <a:spcAft>
                          <a:spcPts val="0"/>
                        </a:spcAft>
                        <a:buNone/>
                      </a:pPr>
                      <a:r>
                        <a:rPr lang="zh-TW" sz="900"/>
                        <a:t>200</a:t>
                      </a:r>
                      <a:endParaRPr sz="900"/>
                    </a:p>
                  </a:txBody>
                  <a:tcPr marL="63500" marR="63500" marT="63500" marB="63500"/>
                </a:tc>
                <a:tc>
                  <a:txBody>
                    <a:bodyPr/>
                    <a:lstStyle/>
                    <a:p>
                      <a:pPr marL="0" lvl="0" indent="0" algn="ctr" rtl="0">
                        <a:spcBef>
                          <a:spcPts val="0"/>
                        </a:spcBef>
                        <a:spcAft>
                          <a:spcPts val="0"/>
                        </a:spcAft>
                        <a:buNone/>
                      </a:pPr>
                      <a:r>
                        <a:rPr lang="zh-TW" sz="900"/>
                        <a:t>178</a:t>
                      </a:r>
                      <a:endParaRPr sz="900"/>
                    </a:p>
                  </a:txBody>
                  <a:tcPr marL="63500" marR="63500" marT="63500" marB="63500"/>
                </a:tc>
                <a:extLst>
                  <a:ext uri="{0D108BD9-81ED-4DB2-BD59-A6C34878D82A}">
                    <a16:rowId xmlns:a16="http://schemas.microsoft.com/office/drawing/2014/main" val="10003"/>
                  </a:ext>
                </a:extLst>
              </a:tr>
              <a:tr h="248125">
                <a:tc vMerge="1">
                  <a:txBody>
                    <a:bodyPr/>
                    <a:lstStyle/>
                    <a:p>
                      <a:endParaRPr lang="ja-JP"/>
                    </a:p>
                  </a:txBody>
                  <a:tcPr/>
                </a:tc>
                <a:tc>
                  <a:txBody>
                    <a:bodyPr/>
                    <a:lstStyle/>
                    <a:p>
                      <a:pPr marL="0" lvl="0" indent="0" algn="ctr" rtl="0">
                        <a:spcBef>
                          <a:spcPts val="0"/>
                        </a:spcBef>
                        <a:spcAft>
                          <a:spcPts val="0"/>
                        </a:spcAft>
                        <a:buNone/>
                      </a:pPr>
                      <a:r>
                        <a:rPr lang="zh-TW" sz="900"/>
                        <a:t>250</a:t>
                      </a:r>
                      <a:endParaRPr sz="900"/>
                    </a:p>
                  </a:txBody>
                  <a:tcPr marL="63500" marR="63500" marT="63500" marB="63500"/>
                </a:tc>
                <a:tc>
                  <a:txBody>
                    <a:bodyPr/>
                    <a:lstStyle/>
                    <a:p>
                      <a:pPr marL="0" lvl="0" indent="0" algn="ctr" rtl="0">
                        <a:spcBef>
                          <a:spcPts val="0"/>
                        </a:spcBef>
                        <a:spcAft>
                          <a:spcPts val="0"/>
                        </a:spcAft>
                        <a:buNone/>
                      </a:pPr>
                      <a:r>
                        <a:rPr lang="zh-TW" sz="900"/>
                        <a:t>222</a:t>
                      </a:r>
                      <a:endParaRPr sz="900"/>
                    </a:p>
                  </a:txBody>
                  <a:tcPr marL="63500" marR="63500" marT="63500" marB="63500"/>
                </a:tc>
                <a:extLst>
                  <a:ext uri="{0D108BD9-81ED-4DB2-BD59-A6C34878D82A}">
                    <a16:rowId xmlns:a16="http://schemas.microsoft.com/office/drawing/2014/main" val="10004"/>
                  </a:ext>
                </a:extLst>
              </a:tr>
              <a:tr h="248125">
                <a:tc vMerge="1">
                  <a:txBody>
                    <a:bodyPr/>
                    <a:lstStyle/>
                    <a:p>
                      <a:endParaRPr lang="ja-JP"/>
                    </a:p>
                  </a:txBody>
                  <a:tcPr/>
                </a:tc>
                <a:tc>
                  <a:txBody>
                    <a:bodyPr/>
                    <a:lstStyle/>
                    <a:p>
                      <a:pPr marL="0" lvl="0" indent="0" algn="ctr" rtl="0">
                        <a:spcBef>
                          <a:spcPts val="0"/>
                        </a:spcBef>
                        <a:spcAft>
                          <a:spcPts val="0"/>
                        </a:spcAft>
                        <a:buNone/>
                      </a:pPr>
                      <a:r>
                        <a:rPr lang="zh-TW" sz="900"/>
                        <a:t>300</a:t>
                      </a:r>
                      <a:endParaRPr sz="900"/>
                    </a:p>
                  </a:txBody>
                  <a:tcPr marL="63500" marR="63500" marT="63500" marB="63500"/>
                </a:tc>
                <a:tc>
                  <a:txBody>
                    <a:bodyPr/>
                    <a:lstStyle/>
                    <a:p>
                      <a:pPr marL="0" lvl="0" indent="0" algn="ctr" rtl="0">
                        <a:spcBef>
                          <a:spcPts val="0"/>
                        </a:spcBef>
                        <a:spcAft>
                          <a:spcPts val="0"/>
                        </a:spcAft>
                        <a:buNone/>
                      </a:pPr>
                      <a:r>
                        <a:rPr lang="zh-TW" sz="900"/>
                        <a:t>265</a:t>
                      </a:r>
                      <a:endParaRPr sz="900"/>
                    </a:p>
                  </a:txBody>
                  <a:tcPr marL="63500" marR="63500" marT="63500" marB="63500"/>
                </a:tc>
                <a:extLst>
                  <a:ext uri="{0D108BD9-81ED-4DB2-BD59-A6C34878D82A}">
                    <a16:rowId xmlns:a16="http://schemas.microsoft.com/office/drawing/2014/main" val="10005"/>
                  </a:ext>
                </a:extLst>
              </a:tr>
              <a:tr h="248125">
                <a:tc vMerge="1">
                  <a:txBody>
                    <a:bodyPr/>
                    <a:lstStyle/>
                    <a:p>
                      <a:endParaRPr lang="ja-JP"/>
                    </a:p>
                  </a:txBody>
                  <a:tcPr/>
                </a:tc>
                <a:tc>
                  <a:txBody>
                    <a:bodyPr/>
                    <a:lstStyle/>
                    <a:p>
                      <a:pPr marL="0" lvl="0" indent="0" algn="ctr" rtl="0">
                        <a:spcBef>
                          <a:spcPts val="0"/>
                        </a:spcBef>
                        <a:spcAft>
                          <a:spcPts val="0"/>
                        </a:spcAft>
                        <a:buNone/>
                      </a:pPr>
                      <a:r>
                        <a:rPr lang="zh-TW" sz="900"/>
                        <a:t>350</a:t>
                      </a:r>
                      <a:endParaRPr sz="900"/>
                    </a:p>
                  </a:txBody>
                  <a:tcPr marL="63500" marR="63500" marT="63500" marB="63500"/>
                </a:tc>
                <a:tc>
                  <a:txBody>
                    <a:bodyPr/>
                    <a:lstStyle/>
                    <a:p>
                      <a:pPr marL="0" lvl="0" indent="0" algn="ctr" rtl="0">
                        <a:spcBef>
                          <a:spcPts val="0"/>
                        </a:spcBef>
                        <a:spcAft>
                          <a:spcPts val="0"/>
                        </a:spcAft>
                        <a:buNone/>
                      </a:pPr>
                      <a:r>
                        <a:rPr lang="zh-TW" sz="900"/>
                        <a:t>309</a:t>
                      </a:r>
                      <a:endParaRPr sz="900"/>
                    </a:p>
                  </a:txBody>
                  <a:tcPr marL="63500" marR="63500" marT="63500" marB="63500"/>
                </a:tc>
                <a:extLst>
                  <a:ext uri="{0D108BD9-81ED-4DB2-BD59-A6C34878D82A}">
                    <a16:rowId xmlns:a16="http://schemas.microsoft.com/office/drawing/2014/main" val="10006"/>
                  </a:ext>
                </a:extLst>
              </a:tr>
              <a:tr h="248125">
                <a:tc rowSpan="6">
                  <a:txBody>
                    <a:bodyPr/>
                    <a:lstStyle/>
                    <a:p>
                      <a:pPr marL="0" lvl="0" indent="0" algn="ctr" rtl="0">
                        <a:spcBef>
                          <a:spcPts val="0"/>
                        </a:spcBef>
                        <a:spcAft>
                          <a:spcPts val="0"/>
                        </a:spcAft>
                        <a:buNone/>
                      </a:pPr>
                      <a:r>
                        <a:rPr lang="zh-TW" sz="900"/>
                        <a:t>6</a:t>
                      </a:r>
                      <a:endParaRPr sz="900"/>
                    </a:p>
                  </a:txBody>
                  <a:tcPr marL="63500" marR="63500" marT="63500" marB="63500"/>
                </a:tc>
                <a:tc>
                  <a:txBody>
                    <a:bodyPr/>
                    <a:lstStyle/>
                    <a:p>
                      <a:pPr marL="0" lvl="0" indent="0" algn="ctr" rtl="0">
                        <a:spcBef>
                          <a:spcPts val="0"/>
                        </a:spcBef>
                        <a:spcAft>
                          <a:spcPts val="0"/>
                        </a:spcAft>
                        <a:buNone/>
                      </a:pPr>
                      <a:r>
                        <a:rPr lang="zh-TW" sz="900"/>
                        <a:t>100</a:t>
                      </a:r>
                      <a:endParaRPr sz="900"/>
                    </a:p>
                  </a:txBody>
                  <a:tcPr marL="63500" marR="63500" marT="63500" marB="63500"/>
                </a:tc>
                <a:tc>
                  <a:txBody>
                    <a:bodyPr/>
                    <a:lstStyle/>
                    <a:p>
                      <a:pPr marL="0" lvl="0" indent="0" algn="ctr" rtl="0">
                        <a:spcBef>
                          <a:spcPts val="0"/>
                        </a:spcBef>
                        <a:spcAft>
                          <a:spcPts val="0"/>
                        </a:spcAft>
                        <a:buNone/>
                      </a:pPr>
                      <a:r>
                        <a:rPr lang="zh-TW" sz="900"/>
                        <a:t>39.3</a:t>
                      </a:r>
                      <a:endParaRPr sz="900"/>
                    </a:p>
                  </a:txBody>
                  <a:tcPr marL="63500" marR="63500" marT="63500" marB="63500"/>
                </a:tc>
                <a:extLst>
                  <a:ext uri="{0D108BD9-81ED-4DB2-BD59-A6C34878D82A}">
                    <a16:rowId xmlns:a16="http://schemas.microsoft.com/office/drawing/2014/main" val="10007"/>
                  </a:ext>
                </a:extLst>
              </a:tr>
              <a:tr h="248125">
                <a:tc vMerge="1">
                  <a:txBody>
                    <a:bodyPr/>
                    <a:lstStyle/>
                    <a:p>
                      <a:endParaRPr lang="ja-JP"/>
                    </a:p>
                  </a:txBody>
                  <a:tcPr/>
                </a:tc>
                <a:tc>
                  <a:txBody>
                    <a:bodyPr/>
                    <a:lstStyle/>
                    <a:p>
                      <a:pPr marL="0" lvl="0" indent="0" algn="ctr" rtl="0">
                        <a:spcBef>
                          <a:spcPts val="0"/>
                        </a:spcBef>
                        <a:spcAft>
                          <a:spcPts val="0"/>
                        </a:spcAft>
                        <a:buNone/>
                      </a:pPr>
                      <a:r>
                        <a:rPr lang="zh-TW" sz="900"/>
                        <a:t>150</a:t>
                      </a:r>
                      <a:endParaRPr sz="900"/>
                    </a:p>
                  </a:txBody>
                  <a:tcPr marL="63500" marR="63500" marT="63500" marB="63500"/>
                </a:tc>
                <a:tc>
                  <a:txBody>
                    <a:bodyPr/>
                    <a:lstStyle/>
                    <a:p>
                      <a:pPr marL="0" lvl="0" indent="0" algn="ctr" rtl="0">
                        <a:spcBef>
                          <a:spcPts val="0"/>
                        </a:spcBef>
                        <a:spcAft>
                          <a:spcPts val="0"/>
                        </a:spcAft>
                        <a:buNone/>
                      </a:pPr>
                      <a:r>
                        <a:rPr lang="zh-TW" sz="900"/>
                        <a:t>56.8</a:t>
                      </a:r>
                      <a:endParaRPr sz="900"/>
                    </a:p>
                  </a:txBody>
                  <a:tcPr marL="63500" marR="63500" marT="63500" marB="63500"/>
                </a:tc>
                <a:extLst>
                  <a:ext uri="{0D108BD9-81ED-4DB2-BD59-A6C34878D82A}">
                    <a16:rowId xmlns:a16="http://schemas.microsoft.com/office/drawing/2014/main" val="10008"/>
                  </a:ext>
                </a:extLst>
              </a:tr>
              <a:tr h="248125">
                <a:tc vMerge="1">
                  <a:txBody>
                    <a:bodyPr/>
                    <a:lstStyle/>
                    <a:p>
                      <a:endParaRPr lang="ja-JP"/>
                    </a:p>
                  </a:txBody>
                  <a:tcPr/>
                </a:tc>
                <a:tc>
                  <a:txBody>
                    <a:bodyPr/>
                    <a:lstStyle/>
                    <a:p>
                      <a:pPr marL="0" lvl="0" indent="0" algn="ctr" rtl="0">
                        <a:spcBef>
                          <a:spcPts val="0"/>
                        </a:spcBef>
                        <a:spcAft>
                          <a:spcPts val="0"/>
                        </a:spcAft>
                        <a:buNone/>
                      </a:pPr>
                      <a:r>
                        <a:rPr lang="zh-TW" sz="900"/>
                        <a:t>200</a:t>
                      </a:r>
                      <a:endParaRPr sz="900"/>
                    </a:p>
                  </a:txBody>
                  <a:tcPr marL="63500" marR="63500" marT="63500" marB="63500"/>
                </a:tc>
                <a:tc>
                  <a:txBody>
                    <a:bodyPr/>
                    <a:lstStyle/>
                    <a:p>
                      <a:pPr marL="0" lvl="0" indent="0" algn="ctr" rtl="0">
                        <a:spcBef>
                          <a:spcPts val="0"/>
                        </a:spcBef>
                        <a:spcAft>
                          <a:spcPts val="0"/>
                        </a:spcAft>
                        <a:buNone/>
                      </a:pPr>
                      <a:r>
                        <a:rPr lang="zh-TW" sz="900"/>
                        <a:t>74.4</a:t>
                      </a:r>
                      <a:endParaRPr sz="900"/>
                    </a:p>
                  </a:txBody>
                  <a:tcPr marL="63500" marR="63500" marT="63500" marB="63500"/>
                </a:tc>
                <a:extLst>
                  <a:ext uri="{0D108BD9-81ED-4DB2-BD59-A6C34878D82A}">
                    <a16:rowId xmlns:a16="http://schemas.microsoft.com/office/drawing/2014/main" val="10009"/>
                  </a:ext>
                </a:extLst>
              </a:tr>
              <a:tr h="248125">
                <a:tc vMerge="1">
                  <a:txBody>
                    <a:bodyPr/>
                    <a:lstStyle/>
                    <a:p>
                      <a:endParaRPr lang="ja-JP"/>
                    </a:p>
                  </a:txBody>
                  <a:tcPr/>
                </a:tc>
                <a:tc>
                  <a:txBody>
                    <a:bodyPr/>
                    <a:lstStyle/>
                    <a:p>
                      <a:pPr marL="0" lvl="0" indent="0" algn="ctr" rtl="0">
                        <a:spcBef>
                          <a:spcPts val="0"/>
                        </a:spcBef>
                        <a:spcAft>
                          <a:spcPts val="0"/>
                        </a:spcAft>
                        <a:buNone/>
                      </a:pPr>
                      <a:r>
                        <a:rPr lang="zh-TW" sz="900"/>
                        <a:t>250</a:t>
                      </a:r>
                      <a:endParaRPr sz="900"/>
                    </a:p>
                  </a:txBody>
                  <a:tcPr marL="63500" marR="63500" marT="63500" marB="63500"/>
                </a:tc>
                <a:tc>
                  <a:txBody>
                    <a:bodyPr/>
                    <a:lstStyle/>
                    <a:p>
                      <a:pPr marL="0" lvl="0" indent="0" algn="ctr" rtl="0">
                        <a:spcBef>
                          <a:spcPts val="0"/>
                        </a:spcBef>
                        <a:spcAft>
                          <a:spcPts val="0"/>
                        </a:spcAft>
                        <a:buNone/>
                      </a:pPr>
                      <a:r>
                        <a:rPr lang="zh-TW" sz="900"/>
                        <a:t>92.0</a:t>
                      </a:r>
                      <a:endParaRPr sz="900"/>
                    </a:p>
                  </a:txBody>
                  <a:tcPr marL="63500" marR="63500" marT="63500" marB="63500"/>
                </a:tc>
                <a:extLst>
                  <a:ext uri="{0D108BD9-81ED-4DB2-BD59-A6C34878D82A}">
                    <a16:rowId xmlns:a16="http://schemas.microsoft.com/office/drawing/2014/main" val="10010"/>
                  </a:ext>
                </a:extLst>
              </a:tr>
              <a:tr h="248125">
                <a:tc vMerge="1">
                  <a:txBody>
                    <a:bodyPr/>
                    <a:lstStyle/>
                    <a:p>
                      <a:endParaRPr lang="ja-JP"/>
                    </a:p>
                  </a:txBody>
                  <a:tcPr/>
                </a:tc>
                <a:tc>
                  <a:txBody>
                    <a:bodyPr/>
                    <a:lstStyle/>
                    <a:p>
                      <a:pPr marL="0" lvl="0" indent="0" algn="ctr" rtl="0">
                        <a:spcBef>
                          <a:spcPts val="0"/>
                        </a:spcBef>
                        <a:spcAft>
                          <a:spcPts val="0"/>
                        </a:spcAft>
                        <a:buNone/>
                      </a:pPr>
                      <a:r>
                        <a:rPr lang="zh-TW" sz="900"/>
                        <a:t>300</a:t>
                      </a:r>
                      <a:endParaRPr sz="900"/>
                    </a:p>
                  </a:txBody>
                  <a:tcPr marL="63500" marR="63500" marT="63500" marB="63500"/>
                </a:tc>
                <a:tc>
                  <a:txBody>
                    <a:bodyPr/>
                    <a:lstStyle/>
                    <a:p>
                      <a:pPr marL="0" lvl="0" indent="0" algn="ctr" rtl="0">
                        <a:spcBef>
                          <a:spcPts val="0"/>
                        </a:spcBef>
                        <a:spcAft>
                          <a:spcPts val="0"/>
                        </a:spcAft>
                        <a:buNone/>
                      </a:pPr>
                      <a:r>
                        <a:rPr lang="zh-TW" sz="900"/>
                        <a:t>110</a:t>
                      </a:r>
                      <a:endParaRPr sz="900"/>
                    </a:p>
                  </a:txBody>
                  <a:tcPr marL="63500" marR="63500" marT="63500" marB="63500"/>
                </a:tc>
                <a:extLst>
                  <a:ext uri="{0D108BD9-81ED-4DB2-BD59-A6C34878D82A}">
                    <a16:rowId xmlns:a16="http://schemas.microsoft.com/office/drawing/2014/main" val="10011"/>
                  </a:ext>
                </a:extLst>
              </a:tr>
              <a:tr h="248125">
                <a:tc vMerge="1">
                  <a:txBody>
                    <a:bodyPr/>
                    <a:lstStyle/>
                    <a:p>
                      <a:endParaRPr lang="ja-JP"/>
                    </a:p>
                  </a:txBody>
                  <a:tcPr/>
                </a:tc>
                <a:tc>
                  <a:txBody>
                    <a:bodyPr/>
                    <a:lstStyle/>
                    <a:p>
                      <a:pPr marL="0" lvl="0" indent="0" algn="ctr" rtl="0">
                        <a:spcBef>
                          <a:spcPts val="0"/>
                        </a:spcBef>
                        <a:spcAft>
                          <a:spcPts val="0"/>
                        </a:spcAft>
                        <a:buNone/>
                      </a:pPr>
                      <a:r>
                        <a:rPr lang="zh-TW" sz="900"/>
                        <a:t>350</a:t>
                      </a:r>
                      <a:endParaRPr sz="900"/>
                    </a:p>
                  </a:txBody>
                  <a:tcPr marL="63500" marR="63500" marT="63500" marB="63500"/>
                </a:tc>
                <a:tc>
                  <a:txBody>
                    <a:bodyPr/>
                    <a:lstStyle/>
                    <a:p>
                      <a:pPr marL="0" lvl="0" indent="0" algn="ctr" rtl="0">
                        <a:spcBef>
                          <a:spcPts val="0"/>
                        </a:spcBef>
                        <a:spcAft>
                          <a:spcPts val="0"/>
                        </a:spcAft>
                        <a:buNone/>
                      </a:pPr>
                      <a:r>
                        <a:rPr lang="zh-TW" sz="900"/>
                        <a:t>127</a:t>
                      </a:r>
                      <a:endParaRPr sz="900"/>
                    </a:p>
                  </a:txBody>
                  <a:tcPr marL="63500" marR="63500" marT="63500" marB="63500"/>
                </a:tc>
                <a:extLst>
                  <a:ext uri="{0D108BD9-81ED-4DB2-BD59-A6C34878D82A}">
                    <a16:rowId xmlns:a16="http://schemas.microsoft.com/office/drawing/2014/main" val="10012"/>
                  </a:ext>
                </a:extLst>
              </a:tr>
              <a:tr h="248125">
                <a:tc rowSpan="6">
                  <a:txBody>
                    <a:bodyPr/>
                    <a:lstStyle/>
                    <a:p>
                      <a:pPr marL="0" lvl="0" indent="0" algn="ctr" rtl="0">
                        <a:spcBef>
                          <a:spcPts val="0"/>
                        </a:spcBef>
                        <a:spcAft>
                          <a:spcPts val="0"/>
                        </a:spcAft>
                        <a:buNone/>
                      </a:pPr>
                      <a:r>
                        <a:rPr lang="zh-TW" sz="900"/>
                        <a:t>7</a:t>
                      </a:r>
                      <a:endParaRPr sz="900"/>
                    </a:p>
                  </a:txBody>
                  <a:tcPr marL="63500" marR="63500" marT="63500" marB="63500"/>
                </a:tc>
                <a:tc>
                  <a:txBody>
                    <a:bodyPr/>
                    <a:lstStyle/>
                    <a:p>
                      <a:pPr marL="0" lvl="0" indent="0" algn="ctr" rtl="0">
                        <a:spcBef>
                          <a:spcPts val="0"/>
                        </a:spcBef>
                        <a:spcAft>
                          <a:spcPts val="0"/>
                        </a:spcAft>
                        <a:buNone/>
                      </a:pPr>
                      <a:r>
                        <a:rPr lang="zh-TW" sz="900"/>
                        <a:t>100</a:t>
                      </a:r>
                      <a:endParaRPr sz="900"/>
                    </a:p>
                  </a:txBody>
                  <a:tcPr marL="63500" marR="63500" marT="63500" marB="63500"/>
                </a:tc>
                <a:tc>
                  <a:txBody>
                    <a:bodyPr/>
                    <a:lstStyle/>
                    <a:p>
                      <a:pPr marL="0" lvl="0" indent="0" algn="ctr" rtl="0">
                        <a:spcBef>
                          <a:spcPts val="0"/>
                        </a:spcBef>
                        <a:spcAft>
                          <a:spcPts val="0"/>
                        </a:spcAft>
                        <a:buNone/>
                      </a:pPr>
                      <a:r>
                        <a:rPr lang="zh-TW" sz="900"/>
                        <a:t>13.0</a:t>
                      </a:r>
                      <a:endParaRPr sz="900"/>
                    </a:p>
                  </a:txBody>
                  <a:tcPr marL="63500" marR="63500" marT="63500" marB="63500"/>
                </a:tc>
                <a:extLst>
                  <a:ext uri="{0D108BD9-81ED-4DB2-BD59-A6C34878D82A}">
                    <a16:rowId xmlns:a16="http://schemas.microsoft.com/office/drawing/2014/main" val="10013"/>
                  </a:ext>
                </a:extLst>
              </a:tr>
              <a:tr h="248125">
                <a:tc vMerge="1">
                  <a:txBody>
                    <a:bodyPr/>
                    <a:lstStyle/>
                    <a:p>
                      <a:endParaRPr lang="ja-JP"/>
                    </a:p>
                  </a:txBody>
                  <a:tcPr/>
                </a:tc>
                <a:tc>
                  <a:txBody>
                    <a:bodyPr/>
                    <a:lstStyle/>
                    <a:p>
                      <a:pPr marL="0" lvl="0" indent="0" algn="ctr" rtl="0">
                        <a:spcBef>
                          <a:spcPts val="0"/>
                        </a:spcBef>
                        <a:spcAft>
                          <a:spcPts val="0"/>
                        </a:spcAft>
                        <a:buNone/>
                      </a:pPr>
                      <a:r>
                        <a:rPr lang="zh-TW" sz="900"/>
                        <a:t>150</a:t>
                      </a:r>
                      <a:endParaRPr sz="900"/>
                    </a:p>
                  </a:txBody>
                  <a:tcPr marL="63500" marR="63500" marT="63500" marB="63500"/>
                </a:tc>
                <a:tc>
                  <a:txBody>
                    <a:bodyPr/>
                    <a:lstStyle/>
                    <a:p>
                      <a:pPr marL="0" lvl="0" indent="0" algn="ctr" rtl="0">
                        <a:spcBef>
                          <a:spcPts val="0"/>
                        </a:spcBef>
                        <a:spcAft>
                          <a:spcPts val="0"/>
                        </a:spcAft>
                        <a:buNone/>
                      </a:pPr>
                      <a:r>
                        <a:rPr lang="zh-TW" sz="900"/>
                        <a:t>21.7</a:t>
                      </a:r>
                      <a:endParaRPr sz="900"/>
                    </a:p>
                  </a:txBody>
                  <a:tcPr marL="63500" marR="63500" marT="63500" marB="63500"/>
                </a:tc>
                <a:extLst>
                  <a:ext uri="{0D108BD9-81ED-4DB2-BD59-A6C34878D82A}">
                    <a16:rowId xmlns:a16="http://schemas.microsoft.com/office/drawing/2014/main" val="10014"/>
                  </a:ext>
                </a:extLst>
              </a:tr>
              <a:tr h="248125">
                <a:tc vMerge="1">
                  <a:txBody>
                    <a:bodyPr/>
                    <a:lstStyle/>
                    <a:p>
                      <a:endParaRPr lang="ja-JP"/>
                    </a:p>
                  </a:txBody>
                  <a:tcPr/>
                </a:tc>
                <a:tc>
                  <a:txBody>
                    <a:bodyPr/>
                    <a:lstStyle/>
                    <a:p>
                      <a:pPr marL="0" lvl="0" indent="0" algn="ctr" rtl="0">
                        <a:spcBef>
                          <a:spcPts val="0"/>
                        </a:spcBef>
                        <a:spcAft>
                          <a:spcPts val="0"/>
                        </a:spcAft>
                        <a:buNone/>
                      </a:pPr>
                      <a:r>
                        <a:rPr lang="zh-TW" sz="900"/>
                        <a:t>200</a:t>
                      </a:r>
                      <a:endParaRPr sz="900"/>
                    </a:p>
                  </a:txBody>
                  <a:tcPr marL="63500" marR="63500" marT="63500" marB="63500"/>
                </a:tc>
                <a:tc>
                  <a:txBody>
                    <a:bodyPr/>
                    <a:lstStyle/>
                    <a:p>
                      <a:pPr marL="0" lvl="0" indent="0" algn="ctr" rtl="0">
                        <a:spcBef>
                          <a:spcPts val="0"/>
                        </a:spcBef>
                        <a:spcAft>
                          <a:spcPts val="0"/>
                        </a:spcAft>
                        <a:buNone/>
                      </a:pPr>
                      <a:r>
                        <a:rPr lang="zh-TW" sz="900"/>
                        <a:t>28.1</a:t>
                      </a:r>
                      <a:endParaRPr sz="900"/>
                    </a:p>
                  </a:txBody>
                  <a:tcPr marL="63500" marR="63500" marT="63500" marB="63500"/>
                </a:tc>
                <a:extLst>
                  <a:ext uri="{0D108BD9-81ED-4DB2-BD59-A6C34878D82A}">
                    <a16:rowId xmlns:a16="http://schemas.microsoft.com/office/drawing/2014/main" val="10015"/>
                  </a:ext>
                </a:extLst>
              </a:tr>
              <a:tr h="248125">
                <a:tc vMerge="1">
                  <a:txBody>
                    <a:bodyPr/>
                    <a:lstStyle/>
                    <a:p>
                      <a:endParaRPr lang="ja-JP"/>
                    </a:p>
                  </a:txBody>
                  <a:tcPr/>
                </a:tc>
                <a:tc>
                  <a:txBody>
                    <a:bodyPr/>
                    <a:lstStyle/>
                    <a:p>
                      <a:pPr marL="0" lvl="0" indent="0" algn="ctr" rtl="0">
                        <a:spcBef>
                          <a:spcPts val="0"/>
                        </a:spcBef>
                        <a:spcAft>
                          <a:spcPts val="0"/>
                        </a:spcAft>
                        <a:buNone/>
                      </a:pPr>
                      <a:r>
                        <a:rPr lang="zh-TW" sz="900"/>
                        <a:t>250</a:t>
                      </a:r>
                      <a:endParaRPr sz="900"/>
                    </a:p>
                  </a:txBody>
                  <a:tcPr marL="63500" marR="63500" marT="63500" marB="63500"/>
                </a:tc>
                <a:tc>
                  <a:txBody>
                    <a:bodyPr/>
                    <a:lstStyle/>
                    <a:p>
                      <a:pPr marL="0" lvl="0" indent="0" algn="ctr" rtl="0">
                        <a:spcBef>
                          <a:spcPts val="0"/>
                        </a:spcBef>
                        <a:spcAft>
                          <a:spcPts val="0"/>
                        </a:spcAft>
                        <a:buNone/>
                      </a:pPr>
                      <a:r>
                        <a:rPr lang="zh-TW" sz="900"/>
                        <a:t>34.6</a:t>
                      </a:r>
                      <a:endParaRPr sz="900"/>
                    </a:p>
                  </a:txBody>
                  <a:tcPr marL="63500" marR="63500" marT="63500" marB="63500"/>
                </a:tc>
                <a:extLst>
                  <a:ext uri="{0D108BD9-81ED-4DB2-BD59-A6C34878D82A}">
                    <a16:rowId xmlns:a16="http://schemas.microsoft.com/office/drawing/2014/main" val="10016"/>
                  </a:ext>
                </a:extLst>
              </a:tr>
              <a:tr h="248125">
                <a:tc vMerge="1">
                  <a:txBody>
                    <a:bodyPr/>
                    <a:lstStyle/>
                    <a:p>
                      <a:endParaRPr lang="ja-JP"/>
                    </a:p>
                  </a:txBody>
                  <a:tcPr/>
                </a:tc>
                <a:tc>
                  <a:txBody>
                    <a:bodyPr/>
                    <a:lstStyle/>
                    <a:p>
                      <a:pPr marL="0" lvl="0" indent="0" algn="ctr" rtl="0">
                        <a:spcBef>
                          <a:spcPts val="0"/>
                        </a:spcBef>
                        <a:spcAft>
                          <a:spcPts val="0"/>
                        </a:spcAft>
                        <a:buNone/>
                      </a:pPr>
                      <a:r>
                        <a:rPr lang="zh-TW" sz="900"/>
                        <a:t>300</a:t>
                      </a:r>
                      <a:endParaRPr sz="900"/>
                    </a:p>
                  </a:txBody>
                  <a:tcPr marL="63500" marR="63500" marT="63500" marB="63500"/>
                </a:tc>
                <a:tc>
                  <a:txBody>
                    <a:bodyPr/>
                    <a:lstStyle/>
                    <a:p>
                      <a:pPr marL="0" lvl="0" indent="0" algn="ctr" rtl="0">
                        <a:spcBef>
                          <a:spcPts val="0"/>
                        </a:spcBef>
                        <a:spcAft>
                          <a:spcPts val="0"/>
                        </a:spcAft>
                        <a:buNone/>
                      </a:pPr>
                      <a:r>
                        <a:rPr lang="zh-TW" sz="900"/>
                        <a:t>38.9</a:t>
                      </a:r>
                      <a:endParaRPr sz="900"/>
                    </a:p>
                  </a:txBody>
                  <a:tcPr marL="63500" marR="63500" marT="63500" marB="63500"/>
                </a:tc>
                <a:extLst>
                  <a:ext uri="{0D108BD9-81ED-4DB2-BD59-A6C34878D82A}">
                    <a16:rowId xmlns:a16="http://schemas.microsoft.com/office/drawing/2014/main" val="10017"/>
                  </a:ext>
                </a:extLst>
              </a:tr>
              <a:tr h="248125">
                <a:tc vMerge="1">
                  <a:txBody>
                    <a:bodyPr/>
                    <a:lstStyle/>
                    <a:p>
                      <a:endParaRPr lang="ja-JP"/>
                    </a:p>
                  </a:txBody>
                  <a:tcPr/>
                </a:tc>
                <a:tc>
                  <a:txBody>
                    <a:bodyPr/>
                    <a:lstStyle/>
                    <a:p>
                      <a:pPr marL="0" lvl="0" indent="0" algn="ctr" rtl="0">
                        <a:spcBef>
                          <a:spcPts val="0"/>
                        </a:spcBef>
                        <a:spcAft>
                          <a:spcPts val="0"/>
                        </a:spcAft>
                        <a:buNone/>
                      </a:pPr>
                      <a:r>
                        <a:rPr lang="zh-TW" sz="900"/>
                        <a:t>350</a:t>
                      </a:r>
                      <a:endParaRPr sz="900"/>
                    </a:p>
                  </a:txBody>
                  <a:tcPr marL="63500" marR="63500" marT="63500" marB="63500"/>
                </a:tc>
                <a:tc>
                  <a:txBody>
                    <a:bodyPr/>
                    <a:lstStyle/>
                    <a:p>
                      <a:pPr marL="0" lvl="0" indent="0" algn="ctr" rtl="0">
                        <a:spcBef>
                          <a:spcPts val="0"/>
                        </a:spcBef>
                        <a:spcAft>
                          <a:spcPts val="0"/>
                        </a:spcAft>
                        <a:buNone/>
                      </a:pPr>
                      <a:r>
                        <a:rPr lang="zh-TW" sz="900"/>
                        <a:t>47.5</a:t>
                      </a:r>
                      <a:endParaRPr sz="900"/>
                    </a:p>
                  </a:txBody>
                  <a:tcPr marL="63500" marR="63500" marT="63500" marB="63500"/>
                </a:tc>
                <a:extLst>
                  <a:ext uri="{0D108BD9-81ED-4DB2-BD59-A6C34878D82A}">
                    <a16:rowId xmlns:a16="http://schemas.microsoft.com/office/drawing/2014/main" val="10018"/>
                  </a:ext>
                </a:extLst>
              </a:tr>
            </a:tbl>
          </a:graphicData>
        </a:graphic>
      </p:graphicFrame>
      <p:pic>
        <p:nvPicPr>
          <p:cNvPr id="159" name="Google Shape;159;p24"/>
          <p:cNvPicPr preferRelativeResize="0"/>
          <p:nvPr/>
        </p:nvPicPr>
        <p:blipFill>
          <a:blip r:embed="rId3">
            <a:alphaModFix/>
          </a:blip>
          <a:stretch>
            <a:fillRect/>
          </a:stretch>
        </p:blipFill>
        <p:spPr>
          <a:xfrm>
            <a:off x="400520" y="3609625"/>
            <a:ext cx="2041324" cy="1417054"/>
          </a:xfrm>
          <a:prstGeom prst="rect">
            <a:avLst/>
          </a:prstGeom>
          <a:noFill/>
          <a:ln>
            <a:noFill/>
          </a:ln>
        </p:spPr>
      </p:pic>
      <p:pic>
        <p:nvPicPr>
          <p:cNvPr id="160" name="Google Shape;160;p24"/>
          <p:cNvPicPr preferRelativeResize="0"/>
          <p:nvPr/>
        </p:nvPicPr>
        <p:blipFill>
          <a:blip r:embed="rId4">
            <a:alphaModFix/>
          </a:blip>
          <a:stretch>
            <a:fillRect/>
          </a:stretch>
        </p:blipFill>
        <p:spPr>
          <a:xfrm>
            <a:off x="2448516" y="2216016"/>
            <a:ext cx="2041324" cy="1417059"/>
          </a:xfrm>
          <a:prstGeom prst="rect">
            <a:avLst/>
          </a:prstGeom>
          <a:noFill/>
          <a:ln>
            <a:noFill/>
          </a:ln>
        </p:spPr>
      </p:pic>
      <p:pic>
        <p:nvPicPr>
          <p:cNvPr id="161" name="Google Shape;161;p24"/>
          <p:cNvPicPr preferRelativeResize="0"/>
          <p:nvPr/>
        </p:nvPicPr>
        <p:blipFill>
          <a:blip r:embed="rId5">
            <a:alphaModFix/>
          </a:blip>
          <a:stretch>
            <a:fillRect/>
          </a:stretch>
        </p:blipFill>
        <p:spPr>
          <a:xfrm>
            <a:off x="400525" y="2224675"/>
            <a:ext cx="2041324" cy="1417062"/>
          </a:xfrm>
          <a:prstGeom prst="rect">
            <a:avLst/>
          </a:prstGeom>
          <a:noFill/>
          <a:ln>
            <a:noFill/>
          </a:ln>
        </p:spPr>
      </p:pic>
      <p:pic>
        <p:nvPicPr>
          <p:cNvPr id="162" name="Google Shape;162;p24"/>
          <p:cNvPicPr preferRelativeResize="0"/>
          <p:nvPr/>
        </p:nvPicPr>
        <p:blipFill>
          <a:blip r:embed="rId6">
            <a:alphaModFix/>
          </a:blip>
          <a:stretch>
            <a:fillRect/>
          </a:stretch>
        </p:blipFill>
        <p:spPr>
          <a:xfrm>
            <a:off x="2448516" y="828716"/>
            <a:ext cx="2041322" cy="1417050"/>
          </a:xfrm>
          <a:prstGeom prst="rect">
            <a:avLst/>
          </a:prstGeom>
          <a:noFill/>
          <a:ln>
            <a:noFill/>
          </a:ln>
        </p:spPr>
      </p:pic>
      <p:pic>
        <p:nvPicPr>
          <p:cNvPr id="163" name="Google Shape;163;p24"/>
          <p:cNvPicPr preferRelativeResize="0"/>
          <p:nvPr/>
        </p:nvPicPr>
        <p:blipFill>
          <a:blip r:embed="rId7">
            <a:alphaModFix/>
          </a:blip>
          <a:stretch>
            <a:fillRect/>
          </a:stretch>
        </p:blipFill>
        <p:spPr>
          <a:xfrm>
            <a:off x="2441850" y="3624407"/>
            <a:ext cx="2041324" cy="1417050"/>
          </a:xfrm>
          <a:prstGeom prst="rect">
            <a:avLst/>
          </a:prstGeom>
          <a:noFill/>
          <a:ln>
            <a:noFill/>
          </a:ln>
        </p:spPr>
      </p:pic>
      <p:pic>
        <p:nvPicPr>
          <p:cNvPr id="164" name="Google Shape;164;p24"/>
          <p:cNvPicPr preferRelativeResize="0"/>
          <p:nvPr/>
        </p:nvPicPr>
        <p:blipFill>
          <a:blip r:embed="rId8">
            <a:alphaModFix/>
          </a:blip>
          <a:stretch>
            <a:fillRect/>
          </a:stretch>
        </p:blipFill>
        <p:spPr>
          <a:xfrm>
            <a:off x="400526" y="828722"/>
            <a:ext cx="2041324" cy="141705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p:nvPr/>
        </p:nvSpPr>
        <p:spPr>
          <a:xfrm>
            <a:off x="2178007" y="4192537"/>
            <a:ext cx="4788000" cy="399000"/>
          </a:xfrm>
          <a:prstGeom prst="rect">
            <a:avLst/>
          </a:prstGeom>
          <a:solidFill>
            <a:schemeClr val="lt2"/>
          </a:solidFill>
          <a:ln w="13250" cap="flat" cmpd="sng">
            <a:solidFill>
              <a:schemeClr val="dk2"/>
            </a:solidFill>
            <a:prstDash val="solid"/>
            <a:round/>
            <a:headEnd type="none" w="sm" len="sm"/>
            <a:tailEnd type="none" w="sm" len="sm"/>
          </a:ln>
        </p:spPr>
        <p:txBody>
          <a:bodyPr spcFirstLastPara="1" wrap="square" lIns="127200" tIns="127200" rIns="127200" bIns="127200" anchor="ctr" anchorCtr="0">
            <a:noAutofit/>
          </a:bodyPr>
          <a:lstStyle/>
          <a:p>
            <a:pPr marL="0" lvl="0" indent="0" algn="ctr" rtl="0">
              <a:spcBef>
                <a:spcPts val="0"/>
              </a:spcBef>
              <a:spcAft>
                <a:spcPts val="0"/>
              </a:spcAft>
              <a:buNone/>
            </a:pPr>
            <a:endParaRPr sz="1947"/>
          </a:p>
        </p:txBody>
      </p:sp>
      <p:sp>
        <p:nvSpPr>
          <p:cNvPr id="170" name="Google Shape;170;p25"/>
          <p:cNvSpPr txBox="1">
            <a:spLocks noGrp="1"/>
          </p:cNvSpPr>
          <p:nvPr>
            <p:ph type="subTitle" idx="1"/>
          </p:nvPr>
        </p:nvSpPr>
        <p:spPr>
          <a:xfrm>
            <a:off x="311700" y="279400"/>
            <a:ext cx="4260300" cy="5568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935"/>
              <a:buNone/>
            </a:pPr>
            <a:r>
              <a:rPr lang="zh-TW" sz="2180">
                <a:solidFill>
                  <a:schemeClr val="dk1"/>
                </a:solidFill>
              </a:rPr>
              <a:t>Dust mass - Discussion</a:t>
            </a:r>
            <a:endParaRPr sz="2180">
              <a:solidFill>
                <a:schemeClr val="dk1"/>
              </a:solidFill>
            </a:endParaRPr>
          </a:p>
        </p:txBody>
      </p:sp>
      <p:sp>
        <p:nvSpPr>
          <p:cNvPr id="171" name="Google Shape;171;p25"/>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72" name="Google Shape;172;p25"/>
          <p:cNvPicPr preferRelativeResize="0"/>
          <p:nvPr/>
        </p:nvPicPr>
        <p:blipFill>
          <a:blip r:embed="rId3">
            <a:alphaModFix/>
          </a:blip>
          <a:stretch>
            <a:fillRect/>
          </a:stretch>
        </p:blipFill>
        <p:spPr>
          <a:xfrm>
            <a:off x="715263" y="1062400"/>
            <a:ext cx="3781975" cy="2625400"/>
          </a:xfrm>
          <a:prstGeom prst="rect">
            <a:avLst/>
          </a:prstGeom>
          <a:noFill/>
          <a:ln>
            <a:noFill/>
          </a:ln>
        </p:spPr>
      </p:pic>
      <p:sp>
        <p:nvSpPr>
          <p:cNvPr id="173" name="Google Shape;173;p25"/>
          <p:cNvSpPr txBox="1">
            <a:spLocks noGrp="1"/>
          </p:cNvSpPr>
          <p:nvPr>
            <p:ph type="subTitle" idx="1"/>
          </p:nvPr>
        </p:nvSpPr>
        <p:spPr>
          <a:xfrm>
            <a:off x="4759138" y="1645468"/>
            <a:ext cx="3669600" cy="1577400"/>
          </a:xfrm>
          <a:prstGeom prst="rect">
            <a:avLst/>
          </a:prstGeom>
        </p:spPr>
        <p:txBody>
          <a:bodyPr spcFirstLastPara="1" wrap="square" lIns="91425" tIns="91425" rIns="91425" bIns="91425" anchor="t" anchorCtr="0">
            <a:noAutofit/>
          </a:bodyPr>
          <a:lstStyle/>
          <a:p>
            <a:pPr marL="0" lvl="0" indent="0" algn="l" rtl="0">
              <a:lnSpc>
                <a:spcPct val="130000"/>
              </a:lnSpc>
              <a:spcBef>
                <a:spcPts val="0"/>
              </a:spcBef>
              <a:spcAft>
                <a:spcPts val="0"/>
              </a:spcAft>
              <a:buSzPts val="770"/>
              <a:buNone/>
            </a:pPr>
            <a:r>
              <a:rPr lang="zh-TW" sz="1436">
                <a:solidFill>
                  <a:schemeClr val="dk1"/>
                </a:solidFill>
              </a:rPr>
              <a:t>negative correlation, </a:t>
            </a:r>
            <a:r>
              <a:rPr lang="zh-TW" sz="1436" b="1">
                <a:solidFill>
                  <a:schemeClr val="dk1"/>
                </a:solidFill>
              </a:rPr>
              <a:t>but</a:t>
            </a:r>
            <a:endParaRPr sz="1436" b="1">
              <a:solidFill>
                <a:schemeClr val="dk1"/>
              </a:solidFill>
            </a:endParaRPr>
          </a:p>
          <a:p>
            <a:pPr marL="0" lvl="0" indent="0" algn="l" rtl="0">
              <a:lnSpc>
                <a:spcPct val="130000"/>
              </a:lnSpc>
              <a:spcBef>
                <a:spcPts val="0"/>
              </a:spcBef>
              <a:spcAft>
                <a:spcPts val="0"/>
              </a:spcAft>
              <a:buSzPts val="770"/>
              <a:buNone/>
            </a:pPr>
            <a:r>
              <a:rPr lang="zh-TW" sz="1436">
                <a:solidFill>
                  <a:schemeClr val="dk1"/>
                </a:solidFill>
              </a:rPr>
              <a:t> → only three data points</a:t>
            </a:r>
            <a:endParaRPr sz="1436">
              <a:solidFill>
                <a:schemeClr val="dk1"/>
              </a:solidFill>
            </a:endParaRPr>
          </a:p>
          <a:p>
            <a:pPr marL="0" lvl="0" indent="0" algn="l" rtl="0">
              <a:lnSpc>
                <a:spcPct val="130000"/>
              </a:lnSpc>
              <a:spcBef>
                <a:spcPts val="0"/>
              </a:spcBef>
              <a:spcAft>
                <a:spcPts val="0"/>
              </a:spcAft>
              <a:buSzPts val="770"/>
              <a:buNone/>
            </a:pPr>
            <a:r>
              <a:rPr lang="zh-TW" sz="1436">
                <a:solidFill>
                  <a:schemeClr val="dk1"/>
                </a:solidFill>
              </a:rPr>
              <a:t> → Value in and band 3 is overestimated</a:t>
            </a:r>
            <a:endParaRPr sz="1436">
              <a:solidFill>
                <a:schemeClr val="dk1"/>
              </a:solidFill>
            </a:endParaRPr>
          </a:p>
          <a:p>
            <a:pPr marL="0" lvl="0" indent="0" algn="l" rtl="0">
              <a:lnSpc>
                <a:spcPct val="130000"/>
              </a:lnSpc>
              <a:spcBef>
                <a:spcPts val="0"/>
              </a:spcBef>
              <a:spcAft>
                <a:spcPts val="0"/>
              </a:spcAft>
              <a:buSzPts val="770"/>
              <a:buNone/>
            </a:pPr>
            <a:endParaRPr sz="1436">
              <a:solidFill>
                <a:schemeClr val="dk1"/>
              </a:solidFill>
            </a:endParaRPr>
          </a:p>
          <a:p>
            <a:pPr marL="0" lvl="0" indent="0" algn="l" rtl="0">
              <a:lnSpc>
                <a:spcPct val="130000"/>
              </a:lnSpc>
              <a:spcBef>
                <a:spcPts val="0"/>
              </a:spcBef>
              <a:spcAft>
                <a:spcPts val="0"/>
              </a:spcAft>
              <a:buSzPts val="770"/>
              <a:buNone/>
            </a:pPr>
            <a:r>
              <a:rPr lang="zh-TW" sz="1436">
                <a:solidFill>
                  <a:schemeClr val="dk1"/>
                </a:solidFill>
              </a:rPr>
              <a:t>＝＞Hard to interpret !!</a:t>
            </a:r>
            <a:endParaRPr sz="1436">
              <a:solidFill>
                <a:schemeClr val="dk1"/>
              </a:solidFill>
            </a:endParaRPr>
          </a:p>
        </p:txBody>
      </p:sp>
      <p:sp>
        <p:nvSpPr>
          <p:cNvPr id="174" name="Google Shape;174;p25"/>
          <p:cNvSpPr txBox="1">
            <a:spLocks noGrp="1"/>
          </p:cNvSpPr>
          <p:nvPr>
            <p:ph type="subTitle" idx="1"/>
          </p:nvPr>
        </p:nvSpPr>
        <p:spPr>
          <a:xfrm>
            <a:off x="2135850" y="4113650"/>
            <a:ext cx="4872300" cy="556800"/>
          </a:xfrm>
          <a:prstGeom prst="rect">
            <a:avLst/>
          </a:prstGeom>
        </p:spPr>
        <p:txBody>
          <a:bodyPr spcFirstLastPara="1" wrap="square" lIns="127200" tIns="127200" rIns="127200" bIns="127200" anchor="t" anchorCtr="0">
            <a:noAutofit/>
          </a:bodyPr>
          <a:lstStyle/>
          <a:p>
            <a:pPr marL="0" lvl="0" indent="0" algn="ctr" rtl="0">
              <a:lnSpc>
                <a:spcPct val="130000"/>
              </a:lnSpc>
              <a:spcBef>
                <a:spcPts val="0"/>
              </a:spcBef>
              <a:spcAft>
                <a:spcPts val="0"/>
              </a:spcAft>
              <a:buClr>
                <a:srgbClr val="000000"/>
              </a:buClr>
              <a:buSzPts val="1071"/>
              <a:buFont typeface="Arial"/>
              <a:buNone/>
            </a:pPr>
            <a:r>
              <a:rPr lang="zh-TW" sz="1997"/>
              <a:t>Dust mass estimates differ across bands</a:t>
            </a:r>
            <a:endParaRPr sz="1997"/>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6"/>
          <p:cNvSpPr txBox="1">
            <a:spLocks noGrp="1"/>
          </p:cNvSpPr>
          <p:nvPr>
            <p:ph type="subTitle" idx="1"/>
          </p:nvPr>
        </p:nvSpPr>
        <p:spPr>
          <a:xfrm>
            <a:off x="311700" y="279400"/>
            <a:ext cx="4260300" cy="5568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935"/>
              <a:buNone/>
            </a:pPr>
            <a:r>
              <a:rPr lang="zh-TW" sz="2180">
                <a:solidFill>
                  <a:schemeClr val="dk1"/>
                </a:solidFill>
              </a:rPr>
              <a:t>Dust mass - Future work…</a:t>
            </a:r>
            <a:endParaRPr sz="2180">
              <a:solidFill>
                <a:schemeClr val="dk1"/>
              </a:solidFill>
            </a:endParaRPr>
          </a:p>
        </p:txBody>
      </p:sp>
      <p:sp>
        <p:nvSpPr>
          <p:cNvPr id="180" name="Google Shape;180;p26"/>
          <p:cNvSpPr txBox="1">
            <a:spLocks noGrp="1"/>
          </p:cNvSpPr>
          <p:nvPr>
            <p:ph type="subTitle" idx="1"/>
          </p:nvPr>
        </p:nvSpPr>
        <p:spPr>
          <a:xfrm>
            <a:off x="1563588" y="997025"/>
            <a:ext cx="6016800" cy="1887600"/>
          </a:xfrm>
          <a:prstGeom prst="rect">
            <a:avLst/>
          </a:prstGeom>
        </p:spPr>
        <p:txBody>
          <a:bodyPr spcFirstLastPara="1" wrap="square" lIns="91425" tIns="91425" rIns="91425" bIns="91425" anchor="t" anchorCtr="0">
            <a:normAutofit/>
          </a:bodyPr>
          <a:lstStyle/>
          <a:p>
            <a:pPr marL="457200" lvl="0" indent="-355600" algn="l" rtl="0">
              <a:lnSpc>
                <a:spcPct val="150000"/>
              </a:lnSpc>
              <a:spcBef>
                <a:spcPts val="0"/>
              </a:spcBef>
              <a:spcAft>
                <a:spcPts val="0"/>
              </a:spcAft>
              <a:buSzPts val="2000"/>
              <a:buAutoNum type="arabicPeriod"/>
            </a:pPr>
            <a:r>
              <a:rPr lang="zh-TW" sz="1600">
                <a:solidFill>
                  <a:schemeClr val="dk1"/>
                </a:solidFill>
              </a:rPr>
              <a:t>Compare the dust mass of different components</a:t>
            </a:r>
            <a:endParaRPr sz="1600">
              <a:solidFill>
                <a:schemeClr val="dk1"/>
              </a:solidFill>
            </a:endParaRPr>
          </a:p>
          <a:p>
            <a:pPr marL="457200" lvl="0" indent="0" algn="l" rtl="0">
              <a:lnSpc>
                <a:spcPct val="150000"/>
              </a:lnSpc>
              <a:spcBef>
                <a:spcPts val="0"/>
              </a:spcBef>
              <a:spcAft>
                <a:spcPts val="0"/>
              </a:spcAft>
              <a:buNone/>
            </a:pPr>
            <a:endParaRPr sz="1600">
              <a:solidFill>
                <a:schemeClr val="dk1"/>
              </a:solidFill>
            </a:endParaRPr>
          </a:p>
          <a:p>
            <a:pPr marL="457200" lvl="0" indent="0" algn="l" rtl="0">
              <a:lnSpc>
                <a:spcPct val="150000"/>
              </a:lnSpc>
              <a:spcBef>
                <a:spcPts val="0"/>
              </a:spcBef>
              <a:spcAft>
                <a:spcPts val="0"/>
              </a:spcAft>
              <a:buNone/>
            </a:pPr>
            <a:endParaRPr sz="1600">
              <a:solidFill>
                <a:schemeClr val="dk1"/>
              </a:solidFill>
            </a:endParaRPr>
          </a:p>
          <a:p>
            <a:pPr marL="457200" lvl="0" indent="-330200" algn="l" rtl="0">
              <a:lnSpc>
                <a:spcPct val="150000"/>
              </a:lnSpc>
              <a:spcBef>
                <a:spcPts val="0"/>
              </a:spcBef>
              <a:spcAft>
                <a:spcPts val="0"/>
              </a:spcAft>
              <a:buClr>
                <a:schemeClr val="dk1"/>
              </a:buClr>
              <a:buSzPts val="1600"/>
              <a:buAutoNum type="arabicPeriod"/>
            </a:pPr>
            <a:r>
              <a:rPr lang="zh-TW" sz="1600">
                <a:solidFill>
                  <a:schemeClr val="dk1"/>
                </a:solidFill>
              </a:rPr>
              <a:t>Compare the dust temperature of different components</a:t>
            </a:r>
            <a:endParaRPr sz="1600">
              <a:solidFill>
                <a:schemeClr val="dk1"/>
              </a:solidFill>
            </a:endParaRPr>
          </a:p>
        </p:txBody>
      </p:sp>
      <p:cxnSp>
        <p:nvCxnSpPr>
          <p:cNvPr id="181" name="Google Shape;181;p26"/>
          <p:cNvCxnSpPr/>
          <p:nvPr/>
        </p:nvCxnSpPr>
        <p:spPr>
          <a:xfrm flipH="1">
            <a:off x="2671550" y="2920100"/>
            <a:ext cx="1053600" cy="557400"/>
          </a:xfrm>
          <a:prstGeom prst="straightConnector1">
            <a:avLst/>
          </a:prstGeom>
          <a:noFill/>
          <a:ln w="9525" cap="flat" cmpd="sng">
            <a:solidFill>
              <a:schemeClr val="dk2"/>
            </a:solidFill>
            <a:prstDash val="solid"/>
            <a:round/>
            <a:headEnd type="none" w="med" len="med"/>
            <a:tailEnd type="triangle" w="med" len="med"/>
          </a:ln>
        </p:spPr>
      </p:cxnSp>
      <p:sp>
        <p:nvSpPr>
          <p:cNvPr id="182" name="Google Shape;182;p26"/>
          <p:cNvSpPr txBox="1">
            <a:spLocks noGrp="1"/>
          </p:cNvSpPr>
          <p:nvPr>
            <p:ph type="subTitle" idx="1"/>
          </p:nvPr>
        </p:nvSpPr>
        <p:spPr>
          <a:xfrm>
            <a:off x="1065413" y="3638925"/>
            <a:ext cx="3147000" cy="1054500"/>
          </a:xfrm>
          <a:prstGeom prst="rect">
            <a:avLst/>
          </a:prstGeom>
        </p:spPr>
        <p:txBody>
          <a:bodyPr spcFirstLastPara="1" wrap="square" lIns="91425" tIns="91425" rIns="91425" bIns="91425" anchor="t" anchorCtr="0">
            <a:normAutofit fontScale="92500" lnSpcReduction="10000"/>
          </a:bodyPr>
          <a:lstStyle/>
          <a:p>
            <a:pPr marL="0" lvl="0" indent="0" algn="ctr" rtl="0">
              <a:lnSpc>
                <a:spcPct val="150000"/>
              </a:lnSpc>
              <a:spcBef>
                <a:spcPts val="0"/>
              </a:spcBef>
              <a:spcAft>
                <a:spcPts val="0"/>
              </a:spcAft>
              <a:buNone/>
            </a:pPr>
            <a:r>
              <a:rPr lang="zh-TW" sz="1600" b="1">
                <a:solidFill>
                  <a:schemeClr val="dk1"/>
                </a:solidFill>
              </a:rPr>
              <a:t>High temperature</a:t>
            </a:r>
            <a:endParaRPr sz="1600" b="1">
              <a:solidFill>
                <a:schemeClr val="dk1"/>
              </a:solidFill>
            </a:endParaRPr>
          </a:p>
          <a:p>
            <a:pPr marL="0" lvl="0" indent="0" algn="ctr" rtl="0">
              <a:lnSpc>
                <a:spcPct val="150000"/>
              </a:lnSpc>
              <a:spcBef>
                <a:spcPts val="0"/>
              </a:spcBef>
              <a:spcAft>
                <a:spcPts val="0"/>
              </a:spcAft>
              <a:buNone/>
            </a:pPr>
            <a:r>
              <a:rPr lang="zh-TW" sz="1600">
                <a:solidFill>
                  <a:schemeClr val="dk1"/>
                </a:solidFill>
              </a:rPr>
              <a:t>→ starburst activity or strong stellar radiation fields</a:t>
            </a:r>
            <a:endParaRPr sz="1600">
              <a:solidFill>
                <a:schemeClr val="dk1"/>
              </a:solidFill>
            </a:endParaRPr>
          </a:p>
        </p:txBody>
      </p:sp>
      <p:cxnSp>
        <p:nvCxnSpPr>
          <p:cNvPr id="183" name="Google Shape;183;p26"/>
          <p:cNvCxnSpPr/>
          <p:nvPr/>
        </p:nvCxnSpPr>
        <p:spPr>
          <a:xfrm>
            <a:off x="5409213" y="2925725"/>
            <a:ext cx="1060500" cy="551700"/>
          </a:xfrm>
          <a:prstGeom prst="straightConnector1">
            <a:avLst/>
          </a:prstGeom>
          <a:noFill/>
          <a:ln w="9525" cap="flat" cmpd="sng">
            <a:solidFill>
              <a:schemeClr val="dk2"/>
            </a:solidFill>
            <a:prstDash val="solid"/>
            <a:round/>
            <a:headEnd type="none" w="med" len="med"/>
            <a:tailEnd type="triangle" w="med" len="med"/>
          </a:ln>
        </p:spPr>
      </p:cxnSp>
      <p:sp>
        <p:nvSpPr>
          <p:cNvPr id="184" name="Google Shape;184;p26"/>
          <p:cNvSpPr txBox="1">
            <a:spLocks noGrp="1"/>
          </p:cNvSpPr>
          <p:nvPr>
            <p:ph type="subTitle" idx="1"/>
          </p:nvPr>
        </p:nvSpPr>
        <p:spPr>
          <a:xfrm>
            <a:off x="5172388" y="3638925"/>
            <a:ext cx="3147000" cy="1054500"/>
          </a:xfrm>
          <a:prstGeom prst="rect">
            <a:avLst/>
          </a:prstGeom>
        </p:spPr>
        <p:txBody>
          <a:bodyPr spcFirstLastPara="1" wrap="square" lIns="91425" tIns="91425" rIns="91425" bIns="91425" anchor="t" anchorCtr="0">
            <a:normAutofit/>
          </a:bodyPr>
          <a:lstStyle/>
          <a:p>
            <a:pPr marL="0" lvl="0" indent="0" algn="ctr" rtl="0">
              <a:lnSpc>
                <a:spcPct val="150000"/>
              </a:lnSpc>
              <a:spcBef>
                <a:spcPts val="0"/>
              </a:spcBef>
              <a:spcAft>
                <a:spcPts val="0"/>
              </a:spcAft>
              <a:buNone/>
            </a:pPr>
            <a:r>
              <a:rPr lang="zh-TW" sz="1600" b="1">
                <a:solidFill>
                  <a:schemeClr val="dk1"/>
                </a:solidFill>
              </a:rPr>
              <a:t>Low temperature</a:t>
            </a:r>
            <a:endParaRPr sz="1600" b="1">
              <a:solidFill>
                <a:schemeClr val="dk1"/>
              </a:solidFill>
            </a:endParaRPr>
          </a:p>
          <a:p>
            <a:pPr marL="0" lvl="0" indent="0" algn="ctr" rtl="0">
              <a:lnSpc>
                <a:spcPct val="150000"/>
              </a:lnSpc>
              <a:spcBef>
                <a:spcPts val="0"/>
              </a:spcBef>
              <a:spcAft>
                <a:spcPts val="0"/>
              </a:spcAft>
              <a:buNone/>
            </a:pPr>
            <a:r>
              <a:rPr lang="zh-TW" sz="1600">
                <a:solidFill>
                  <a:schemeClr val="dk1"/>
                </a:solidFill>
              </a:rPr>
              <a:t>→ low-mass star formation</a:t>
            </a:r>
            <a:endParaRPr sz="16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7"/>
          <p:cNvSpPr txBox="1"/>
          <p:nvPr/>
        </p:nvSpPr>
        <p:spPr>
          <a:xfrm>
            <a:off x="111300" y="63600"/>
            <a:ext cx="57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2200" b="1">
                <a:solidFill>
                  <a:schemeClr val="dk2"/>
                </a:solidFill>
              </a:rPr>
              <a:t>Column density of CH3CN and H2</a:t>
            </a:r>
            <a:endParaRPr sz="2200" b="1">
              <a:solidFill>
                <a:schemeClr val="dk2"/>
              </a:solidFill>
            </a:endParaRPr>
          </a:p>
        </p:txBody>
      </p:sp>
      <p:pic>
        <p:nvPicPr>
          <p:cNvPr id="190" name="Google Shape;190;p27"/>
          <p:cNvPicPr preferRelativeResize="0"/>
          <p:nvPr/>
        </p:nvPicPr>
        <p:blipFill>
          <a:blip r:embed="rId3">
            <a:alphaModFix/>
          </a:blip>
          <a:stretch>
            <a:fillRect/>
          </a:stretch>
        </p:blipFill>
        <p:spPr>
          <a:xfrm>
            <a:off x="152400" y="677700"/>
            <a:ext cx="3505117" cy="971825"/>
          </a:xfrm>
          <a:prstGeom prst="rect">
            <a:avLst/>
          </a:prstGeom>
          <a:noFill/>
          <a:ln>
            <a:noFill/>
          </a:ln>
        </p:spPr>
      </p:pic>
      <p:pic>
        <p:nvPicPr>
          <p:cNvPr id="191" name="Google Shape;191;p27"/>
          <p:cNvPicPr preferRelativeResize="0"/>
          <p:nvPr/>
        </p:nvPicPr>
        <p:blipFill>
          <a:blip r:embed="rId4">
            <a:alphaModFix/>
          </a:blip>
          <a:stretch>
            <a:fillRect/>
          </a:stretch>
        </p:blipFill>
        <p:spPr>
          <a:xfrm>
            <a:off x="111300" y="1875123"/>
            <a:ext cx="3664849" cy="805875"/>
          </a:xfrm>
          <a:prstGeom prst="rect">
            <a:avLst/>
          </a:prstGeom>
          <a:noFill/>
          <a:ln>
            <a:noFill/>
          </a:ln>
        </p:spPr>
      </p:pic>
      <p:grpSp>
        <p:nvGrpSpPr>
          <p:cNvPr id="192" name="Google Shape;192;p27"/>
          <p:cNvGrpSpPr/>
          <p:nvPr/>
        </p:nvGrpSpPr>
        <p:grpSpPr>
          <a:xfrm>
            <a:off x="111302" y="3183174"/>
            <a:ext cx="3546264" cy="849644"/>
            <a:chOff x="152400" y="2956875"/>
            <a:chExt cx="7854405" cy="1881824"/>
          </a:xfrm>
        </p:grpSpPr>
        <p:pic>
          <p:nvPicPr>
            <p:cNvPr id="193" name="Google Shape;193;p27"/>
            <p:cNvPicPr preferRelativeResize="0"/>
            <p:nvPr/>
          </p:nvPicPr>
          <p:blipFill>
            <a:blip r:embed="rId5">
              <a:alphaModFix/>
            </a:blip>
            <a:stretch>
              <a:fillRect/>
            </a:stretch>
          </p:blipFill>
          <p:spPr>
            <a:xfrm>
              <a:off x="547525" y="2956875"/>
              <a:ext cx="7459280" cy="1881824"/>
            </a:xfrm>
            <a:prstGeom prst="rect">
              <a:avLst/>
            </a:prstGeom>
            <a:noFill/>
            <a:ln>
              <a:noFill/>
            </a:ln>
          </p:spPr>
        </p:pic>
        <p:pic>
          <p:nvPicPr>
            <p:cNvPr id="194" name="Google Shape;194;p27"/>
            <p:cNvPicPr preferRelativeResize="0"/>
            <p:nvPr/>
          </p:nvPicPr>
          <p:blipFill>
            <a:blip r:embed="rId6">
              <a:alphaModFix/>
            </a:blip>
            <a:stretch>
              <a:fillRect/>
            </a:stretch>
          </p:blipFill>
          <p:spPr>
            <a:xfrm>
              <a:off x="152400" y="3372475"/>
              <a:ext cx="940050" cy="1050625"/>
            </a:xfrm>
            <a:prstGeom prst="rect">
              <a:avLst/>
            </a:prstGeom>
            <a:noFill/>
            <a:ln>
              <a:noFill/>
            </a:ln>
          </p:spPr>
        </p:pic>
      </p:grpSp>
      <p:pic>
        <p:nvPicPr>
          <p:cNvPr id="195" name="Google Shape;195;p27"/>
          <p:cNvPicPr preferRelativeResize="0"/>
          <p:nvPr/>
        </p:nvPicPr>
        <p:blipFill>
          <a:blip r:embed="rId7">
            <a:alphaModFix/>
          </a:blip>
          <a:stretch>
            <a:fillRect/>
          </a:stretch>
        </p:blipFill>
        <p:spPr>
          <a:xfrm>
            <a:off x="152400" y="4285200"/>
            <a:ext cx="1429637" cy="805875"/>
          </a:xfrm>
          <a:prstGeom prst="rect">
            <a:avLst/>
          </a:prstGeom>
          <a:noFill/>
          <a:ln>
            <a:noFill/>
          </a:ln>
        </p:spPr>
      </p:pic>
      <p:pic>
        <p:nvPicPr>
          <p:cNvPr id="196" name="Google Shape;196;p27"/>
          <p:cNvPicPr preferRelativeResize="0"/>
          <p:nvPr/>
        </p:nvPicPr>
        <p:blipFill>
          <a:blip r:embed="rId8">
            <a:alphaModFix/>
          </a:blip>
          <a:stretch>
            <a:fillRect/>
          </a:stretch>
        </p:blipFill>
        <p:spPr>
          <a:xfrm>
            <a:off x="1939368" y="4285220"/>
            <a:ext cx="2582851" cy="553206"/>
          </a:xfrm>
          <a:prstGeom prst="rect">
            <a:avLst/>
          </a:prstGeom>
          <a:noFill/>
          <a:ln>
            <a:noFill/>
          </a:ln>
        </p:spPr>
      </p:pic>
      <p:pic>
        <p:nvPicPr>
          <p:cNvPr id="197" name="Google Shape;197;p27" title="mom0_12(4).png"/>
          <p:cNvPicPr preferRelativeResize="0"/>
          <p:nvPr/>
        </p:nvPicPr>
        <p:blipFill>
          <a:blip r:embed="rId9">
            <a:alphaModFix/>
          </a:blip>
          <a:stretch>
            <a:fillRect/>
          </a:stretch>
        </p:blipFill>
        <p:spPr>
          <a:xfrm>
            <a:off x="3888800" y="1104875"/>
            <a:ext cx="5155702" cy="3068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28" title="gaussian-fiiting_1.png"/>
          <p:cNvPicPr preferRelativeResize="0"/>
          <p:nvPr/>
        </p:nvPicPr>
        <p:blipFill>
          <a:blip r:embed="rId3">
            <a:alphaModFix/>
          </a:blip>
          <a:stretch>
            <a:fillRect/>
          </a:stretch>
        </p:blipFill>
        <p:spPr>
          <a:xfrm>
            <a:off x="265276" y="2487075"/>
            <a:ext cx="8285650" cy="2621627"/>
          </a:xfrm>
          <a:prstGeom prst="rect">
            <a:avLst/>
          </a:prstGeom>
          <a:noFill/>
          <a:ln>
            <a:noFill/>
          </a:ln>
        </p:spPr>
      </p:pic>
      <p:pic>
        <p:nvPicPr>
          <p:cNvPr id="203" name="Google Shape;203;p28" title="moleLine.png"/>
          <p:cNvPicPr preferRelativeResize="0"/>
          <p:nvPr/>
        </p:nvPicPr>
        <p:blipFill>
          <a:blip r:embed="rId4">
            <a:alphaModFix/>
          </a:blip>
          <a:stretch>
            <a:fillRect/>
          </a:stretch>
        </p:blipFill>
        <p:spPr>
          <a:xfrm>
            <a:off x="265275" y="67725"/>
            <a:ext cx="8285660" cy="2419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29"/>
          <p:cNvPicPr preferRelativeResize="0"/>
          <p:nvPr/>
        </p:nvPicPr>
        <p:blipFill>
          <a:blip r:embed="rId3">
            <a:alphaModFix/>
          </a:blip>
          <a:stretch>
            <a:fillRect/>
          </a:stretch>
        </p:blipFill>
        <p:spPr>
          <a:xfrm>
            <a:off x="192642" y="3753025"/>
            <a:ext cx="2796430" cy="614907"/>
          </a:xfrm>
          <a:prstGeom prst="rect">
            <a:avLst/>
          </a:prstGeom>
          <a:noFill/>
          <a:ln>
            <a:noFill/>
          </a:ln>
        </p:spPr>
      </p:pic>
      <p:pic>
        <p:nvPicPr>
          <p:cNvPr id="209" name="Google Shape;209;p29"/>
          <p:cNvPicPr preferRelativeResize="0"/>
          <p:nvPr/>
        </p:nvPicPr>
        <p:blipFill>
          <a:blip r:embed="rId4">
            <a:alphaModFix/>
          </a:blip>
          <a:stretch>
            <a:fillRect/>
          </a:stretch>
        </p:blipFill>
        <p:spPr>
          <a:xfrm>
            <a:off x="152400" y="4476168"/>
            <a:ext cx="1090855" cy="614907"/>
          </a:xfrm>
          <a:prstGeom prst="rect">
            <a:avLst/>
          </a:prstGeom>
          <a:noFill/>
          <a:ln>
            <a:noFill/>
          </a:ln>
        </p:spPr>
      </p:pic>
      <p:pic>
        <p:nvPicPr>
          <p:cNvPr id="210" name="Google Shape;210;p29"/>
          <p:cNvPicPr preferRelativeResize="0"/>
          <p:nvPr/>
        </p:nvPicPr>
        <p:blipFill>
          <a:blip r:embed="rId5">
            <a:alphaModFix/>
          </a:blip>
          <a:stretch>
            <a:fillRect/>
          </a:stretch>
        </p:blipFill>
        <p:spPr>
          <a:xfrm>
            <a:off x="1455551" y="4551621"/>
            <a:ext cx="1970793" cy="422113"/>
          </a:xfrm>
          <a:prstGeom prst="rect">
            <a:avLst/>
          </a:prstGeom>
          <a:noFill/>
          <a:ln>
            <a:noFill/>
          </a:ln>
        </p:spPr>
      </p:pic>
      <p:grpSp>
        <p:nvGrpSpPr>
          <p:cNvPr id="211" name="Google Shape;211;p29"/>
          <p:cNvGrpSpPr/>
          <p:nvPr/>
        </p:nvGrpSpPr>
        <p:grpSpPr>
          <a:xfrm>
            <a:off x="0" y="-73000"/>
            <a:ext cx="7275374" cy="3448224"/>
            <a:chOff x="0" y="-73000"/>
            <a:chExt cx="7275374" cy="3448224"/>
          </a:xfrm>
        </p:grpSpPr>
        <p:pic>
          <p:nvPicPr>
            <p:cNvPr id="212" name="Google Shape;212;p29"/>
            <p:cNvPicPr preferRelativeResize="0"/>
            <p:nvPr/>
          </p:nvPicPr>
          <p:blipFill>
            <a:blip r:embed="rId6">
              <a:alphaModFix/>
            </a:blip>
            <a:stretch>
              <a:fillRect/>
            </a:stretch>
          </p:blipFill>
          <p:spPr>
            <a:xfrm>
              <a:off x="0" y="-73000"/>
              <a:ext cx="7275374" cy="3448224"/>
            </a:xfrm>
            <a:prstGeom prst="rect">
              <a:avLst/>
            </a:prstGeom>
            <a:noFill/>
            <a:ln>
              <a:noFill/>
            </a:ln>
          </p:spPr>
        </p:pic>
        <p:pic>
          <p:nvPicPr>
            <p:cNvPr id="213" name="Google Shape;213;p29"/>
            <p:cNvPicPr preferRelativeResize="0"/>
            <p:nvPr/>
          </p:nvPicPr>
          <p:blipFill>
            <a:blip r:embed="rId7">
              <a:alphaModFix/>
            </a:blip>
            <a:stretch>
              <a:fillRect/>
            </a:stretch>
          </p:blipFill>
          <p:spPr>
            <a:xfrm rot="-5400000">
              <a:off x="-443175" y="1501825"/>
              <a:ext cx="1616925" cy="425775"/>
            </a:xfrm>
            <a:prstGeom prst="rect">
              <a:avLst/>
            </a:prstGeom>
            <a:noFill/>
            <a:ln>
              <a:noFill/>
            </a:ln>
          </p:spPr>
        </p:pic>
      </p:grpSp>
      <p:pic>
        <p:nvPicPr>
          <p:cNvPr id="214" name="Google Shape;214;p29"/>
          <p:cNvPicPr preferRelativeResize="0"/>
          <p:nvPr/>
        </p:nvPicPr>
        <p:blipFill rotWithShape="1">
          <a:blip r:embed="rId8">
            <a:alphaModFix/>
          </a:blip>
          <a:srcRect b="-25328"/>
          <a:stretch/>
        </p:blipFill>
        <p:spPr>
          <a:xfrm>
            <a:off x="4324650" y="3853400"/>
            <a:ext cx="4392849" cy="698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30" title="Screenshot from 2025-09-26 09-42-20.png"/>
          <p:cNvPicPr preferRelativeResize="0"/>
          <p:nvPr/>
        </p:nvPicPr>
        <p:blipFill>
          <a:blip r:embed="rId3">
            <a:alphaModFix/>
          </a:blip>
          <a:stretch>
            <a:fillRect/>
          </a:stretch>
        </p:blipFill>
        <p:spPr>
          <a:xfrm>
            <a:off x="111275" y="534025"/>
            <a:ext cx="3132225" cy="945000"/>
          </a:xfrm>
          <a:prstGeom prst="rect">
            <a:avLst/>
          </a:prstGeom>
          <a:noFill/>
          <a:ln>
            <a:noFill/>
          </a:ln>
        </p:spPr>
      </p:pic>
      <p:pic>
        <p:nvPicPr>
          <p:cNvPr id="220" name="Google Shape;220;p30"/>
          <p:cNvPicPr preferRelativeResize="0"/>
          <p:nvPr/>
        </p:nvPicPr>
        <p:blipFill rotWithShape="1">
          <a:blip r:embed="rId4">
            <a:alphaModFix/>
          </a:blip>
          <a:srcRect l="-4586" r="-1099" b="-13571"/>
          <a:stretch/>
        </p:blipFill>
        <p:spPr>
          <a:xfrm>
            <a:off x="-88225" y="2949375"/>
            <a:ext cx="4214150" cy="543575"/>
          </a:xfrm>
          <a:prstGeom prst="rect">
            <a:avLst/>
          </a:prstGeom>
          <a:noFill/>
          <a:ln>
            <a:noFill/>
          </a:ln>
        </p:spPr>
      </p:pic>
      <p:pic>
        <p:nvPicPr>
          <p:cNvPr id="221" name="Google Shape;221;p30"/>
          <p:cNvPicPr preferRelativeResize="0"/>
          <p:nvPr/>
        </p:nvPicPr>
        <p:blipFill rotWithShape="1">
          <a:blip r:embed="rId5">
            <a:alphaModFix/>
          </a:blip>
          <a:srcRect b="-25328"/>
          <a:stretch/>
        </p:blipFill>
        <p:spPr>
          <a:xfrm>
            <a:off x="63575" y="2044450"/>
            <a:ext cx="4392849" cy="698225"/>
          </a:xfrm>
          <a:prstGeom prst="rect">
            <a:avLst/>
          </a:prstGeom>
          <a:noFill/>
          <a:ln>
            <a:noFill/>
          </a:ln>
        </p:spPr>
      </p:pic>
      <p:sp>
        <p:nvSpPr>
          <p:cNvPr id="222" name="Google Shape;222;p30"/>
          <p:cNvSpPr txBox="1"/>
          <p:nvPr/>
        </p:nvSpPr>
        <p:spPr>
          <a:xfrm>
            <a:off x="7108425" y="3291200"/>
            <a:ext cx="17316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1100">
                <a:solidFill>
                  <a:schemeClr val="dk1"/>
                </a:solidFill>
              </a:rPr>
              <a:t>Taniguchi et al. (2023)</a:t>
            </a:r>
            <a:endParaRPr/>
          </a:p>
        </p:txBody>
      </p:sp>
      <p:grpSp>
        <p:nvGrpSpPr>
          <p:cNvPr id="223" name="Google Shape;223;p30"/>
          <p:cNvGrpSpPr/>
          <p:nvPr/>
        </p:nvGrpSpPr>
        <p:grpSpPr>
          <a:xfrm>
            <a:off x="4335500" y="208050"/>
            <a:ext cx="4600050" cy="3039825"/>
            <a:chOff x="4470650" y="152400"/>
            <a:chExt cx="4600050" cy="3039825"/>
          </a:xfrm>
        </p:grpSpPr>
        <p:grpSp>
          <p:nvGrpSpPr>
            <p:cNvPr id="224" name="Google Shape;224;p30"/>
            <p:cNvGrpSpPr/>
            <p:nvPr/>
          </p:nvGrpSpPr>
          <p:grpSpPr>
            <a:xfrm>
              <a:off x="4470650" y="152400"/>
              <a:ext cx="4600024" cy="3039825"/>
              <a:chOff x="1415057" y="152392"/>
              <a:chExt cx="7709107" cy="5094393"/>
            </a:xfrm>
          </p:grpSpPr>
          <p:pic>
            <p:nvPicPr>
              <p:cNvPr id="225" name="Google Shape;225;p30" title="ch3cn.png"/>
              <p:cNvPicPr preferRelativeResize="0"/>
              <p:nvPr/>
            </p:nvPicPr>
            <p:blipFill rotWithShape="1">
              <a:blip r:embed="rId6">
                <a:alphaModFix/>
              </a:blip>
              <a:srcRect r="-1750"/>
              <a:stretch/>
            </p:blipFill>
            <p:spPr>
              <a:xfrm>
                <a:off x="1415057" y="152392"/>
                <a:ext cx="7709107" cy="5094393"/>
              </a:xfrm>
              <a:prstGeom prst="rect">
                <a:avLst/>
              </a:prstGeom>
              <a:noFill/>
              <a:ln>
                <a:noFill/>
              </a:ln>
            </p:spPr>
          </p:pic>
          <p:sp>
            <p:nvSpPr>
              <p:cNvPr id="226" name="Google Shape;226;p30"/>
              <p:cNvSpPr/>
              <p:nvPr/>
            </p:nvSpPr>
            <p:spPr>
              <a:xfrm>
                <a:off x="5003975" y="2457825"/>
                <a:ext cx="127200" cy="143100"/>
              </a:xfrm>
              <a:prstGeom prst="flowChartConnector">
                <a:avLst/>
              </a:prstGeom>
              <a:solidFill>
                <a:srgbClr val="FF0000"/>
              </a:solidFill>
              <a:ln w="5675" cap="flat" cmpd="sng">
                <a:solidFill>
                  <a:schemeClr val="dk2"/>
                </a:solidFill>
                <a:prstDash val="solid"/>
                <a:round/>
                <a:headEnd type="none" w="sm" len="sm"/>
                <a:tailEnd type="none" w="sm" len="sm"/>
              </a:ln>
            </p:spPr>
            <p:txBody>
              <a:bodyPr spcFirstLastPara="1" wrap="square" lIns="54550" tIns="54550" rIns="54550" bIns="54550" anchor="ctr" anchorCtr="0">
                <a:noAutofit/>
              </a:bodyPr>
              <a:lstStyle/>
              <a:p>
                <a:pPr marL="0" lvl="0" indent="0" algn="ctr" rtl="0">
                  <a:spcBef>
                    <a:spcPts val="0"/>
                  </a:spcBef>
                  <a:spcAft>
                    <a:spcPts val="0"/>
                  </a:spcAft>
                  <a:buNone/>
                </a:pPr>
                <a:endParaRPr sz="835"/>
              </a:p>
            </p:txBody>
          </p:sp>
        </p:grpSp>
        <p:sp>
          <p:nvSpPr>
            <p:cNvPr id="227" name="Google Shape;227;p30"/>
            <p:cNvSpPr/>
            <p:nvPr/>
          </p:nvSpPr>
          <p:spPr>
            <a:xfrm>
              <a:off x="7822575" y="325950"/>
              <a:ext cx="985800" cy="429300"/>
            </a:xfrm>
            <a:prstGeom prst="rect">
              <a:avLst/>
            </a:prstGeom>
            <a:solidFill>
              <a:schemeClr val="lt1"/>
            </a:solidFill>
            <a:ln w="56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8" name="Google Shape;228;p30"/>
            <p:cNvSpPr/>
            <p:nvPr/>
          </p:nvSpPr>
          <p:spPr>
            <a:xfrm>
              <a:off x="8889200" y="995100"/>
              <a:ext cx="181500" cy="1517100"/>
            </a:xfrm>
            <a:prstGeom prst="rect">
              <a:avLst/>
            </a:prstGeom>
            <a:solidFill>
              <a:schemeClr val="lt1"/>
            </a:solidFill>
            <a:ln w="56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1"/>
          <p:cNvSpPr txBox="1">
            <a:spLocks noGrp="1"/>
          </p:cNvSpPr>
          <p:nvPr>
            <p:ph type="subTitle" idx="1"/>
          </p:nvPr>
        </p:nvSpPr>
        <p:spPr>
          <a:xfrm>
            <a:off x="311700" y="279400"/>
            <a:ext cx="4260300" cy="5568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935"/>
              <a:buNone/>
            </a:pPr>
            <a:r>
              <a:rPr lang="zh-TW" sz="2180">
                <a:solidFill>
                  <a:schemeClr val="dk1"/>
                </a:solidFill>
              </a:rPr>
              <a:t>Summary</a:t>
            </a:r>
            <a:endParaRPr sz="2180">
              <a:solidFill>
                <a:schemeClr val="dk1"/>
              </a:solidFill>
            </a:endParaRPr>
          </a:p>
        </p:txBody>
      </p:sp>
      <p:sp>
        <p:nvSpPr>
          <p:cNvPr id="234" name="Google Shape;234;p31"/>
          <p:cNvSpPr txBox="1">
            <a:spLocks noGrp="1"/>
          </p:cNvSpPr>
          <p:nvPr>
            <p:ph type="subTitle" idx="1"/>
          </p:nvPr>
        </p:nvSpPr>
        <p:spPr>
          <a:xfrm>
            <a:off x="612025" y="1743625"/>
            <a:ext cx="7190700" cy="556800"/>
          </a:xfrm>
          <a:prstGeom prst="rect">
            <a:avLst/>
          </a:prstGeom>
        </p:spPr>
        <p:txBody>
          <a:bodyPr spcFirstLastPara="1" wrap="square" lIns="91425" tIns="91425" rIns="91425" bIns="91425" anchor="t" anchorCtr="0">
            <a:normAutofit/>
          </a:bodyPr>
          <a:lstStyle/>
          <a:p>
            <a:pPr marL="457200" lvl="0" indent="-311150" algn="l" rtl="0">
              <a:lnSpc>
                <a:spcPct val="115000"/>
              </a:lnSpc>
              <a:spcBef>
                <a:spcPts val="0"/>
              </a:spcBef>
              <a:spcAft>
                <a:spcPts val="0"/>
              </a:spcAft>
              <a:buClr>
                <a:schemeClr val="dk1"/>
              </a:buClr>
              <a:buSzPts val="1300"/>
              <a:buAutoNum type="arabicPeriod"/>
            </a:pPr>
            <a:r>
              <a:rPr lang="zh-TW" sz="1300">
                <a:solidFill>
                  <a:schemeClr val="dk1"/>
                </a:solidFill>
              </a:rPr>
              <a:t>We have created </a:t>
            </a:r>
            <a:r>
              <a:rPr lang="zh-TW" sz="1300">
                <a:solidFill>
                  <a:srgbClr val="FF0000"/>
                </a:solidFill>
              </a:rPr>
              <a:t>continuum</a:t>
            </a:r>
            <a:r>
              <a:rPr lang="zh-TW" sz="1300">
                <a:solidFill>
                  <a:schemeClr val="dk1"/>
                </a:solidFill>
              </a:rPr>
              <a:t> images for multi-band analysis (band 3, 6, 7)</a:t>
            </a:r>
            <a:endParaRPr sz="1300">
              <a:solidFill>
                <a:schemeClr val="dk1"/>
              </a:solidFill>
            </a:endParaRPr>
          </a:p>
        </p:txBody>
      </p:sp>
      <p:sp>
        <p:nvSpPr>
          <p:cNvPr id="235" name="Google Shape;235;p31"/>
          <p:cNvSpPr txBox="1">
            <a:spLocks noGrp="1"/>
          </p:cNvSpPr>
          <p:nvPr>
            <p:ph type="subTitle" idx="1"/>
          </p:nvPr>
        </p:nvSpPr>
        <p:spPr>
          <a:xfrm>
            <a:off x="612025" y="2556175"/>
            <a:ext cx="8123100" cy="556800"/>
          </a:xfrm>
          <a:prstGeom prst="rect">
            <a:avLst/>
          </a:prstGeom>
        </p:spPr>
        <p:txBody>
          <a:bodyPr spcFirstLastPara="1" wrap="square" lIns="91425" tIns="91425" rIns="91425" bIns="91425" anchor="t" anchorCtr="0">
            <a:normAutofit/>
          </a:bodyPr>
          <a:lstStyle/>
          <a:p>
            <a:pPr marL="457200" lvl="0" indent="-311150" algn="l" rtl="0">
              <a:lnSpc>
                <a:spcPct val="115000"/>
              </a:lnSpc>
              <a:spcBef>
                <a:spcPts val="0"/>
              </a:spcBef>
              <a:spcAft>
                <a:spcPts val="0"/>
              </a:spcAft>
              <a:buClr>
                <a:schemeClr val="dk1"/>
              </a:buClr>
              <a:buSzPts val="1300"/>
              <a:buAutoNum type="arabicPeriod" startAt="2"/>
            </a:pPr>
            <a:r>
              <a:rPr lang="zh-TW" sz="1300">
                <a:solidFill>
                  <a:schemeClr val="dk1"/>
                </a:solidFill>
              </a:rPr>
              <a:t>From the analysis of the spectral index map, </a:t>
            </a:r>
            <a:r>
              <a:rPr lang="zh-TW" sz="1300">
                <a:solidFill>
                  <a:srgbClr val="FF0000"/>
                </a:solidFill>
              </a:rPr>
              <a:t>free-free emission</a:t>
            </a:r>
            <a:r>
              <a:rPr lang="zh-TW" sz="1300">
                <a:solidFill>
                  <a:schemeClr val="dk1"/>
                </a:solidFill>
              </a:rPr>
              <a:t> could prevail for our target</a:t>
            </a:r>
            <a:endParaRPr sz="1300">
              <a:solidFill>
                <a:schemeClr val="dk1"/>
              </a:solidFill>
            </a:endParaRPr>
          </a:p>
        </p:txBody>
      </p:sp>
      <p:sp>
        <p:nvSpPr>
          <p:cNvPr id="236" name="Google Shape;236;p31"/>
          <p:cNvSpPr txBox="1">
            <a:spLocks noGrp="1"/>
          </p:cNvSpPr>
          <p:nvPr>
            <p:ph type="subTitle" idx="1"/>
          </p:nvPr>
        </p:nvSpPr>
        <p:spPr>
          <a:xfrm>
            <a:off x="2457925" y="2080438"/>
            <a:ext cx="3498900" cy="346200"/>
          </a:xfrm>
          <a:prstGeom prst="rect">
            <a:avLst/>
          </a:prstGeom>
        </p:spPr>
        <p:txBody>
          <a:bodyPr spcFirstLastPara="1" wrap="square" lIns="91425" tIns="91425" rIns="91425" bIns="91425" anchor="t" anchorCtr="0">
            <a:normAutofit fontScale="92500" lnSpcReduction="20000"/>
          </a:bodyPr>
          <a:lstStyle/>
          <a:p>
            <a:pPr marL="457200" lvl="0" indent="-299085" algn="l" rtl="0">
              <a:lnSpc>
                <a:spcPct val="115000"/>
              </a:lnSpc>
              <a:spcBef>
                <a:spcPts val="0"/>
              </a:spcBef>
              <a:spcAft>
                <a:spcPts val="0"/>
              </a:spcAft>
              <a:buClr>
                <a:schemeClr val="dk1"/>
              </a:buClr>
              <a:buSzPct val="100000"/>
              <a:buChar char="-"/>
            </a:pPr>
            <a:r>
              <a:rPr lang="zh-TW" sz="1200">
                <a:solidFill>
                  <a:schemeClr val="dk1"/>
                </a:solidFill>
              </a:rPr>
              <a:t>uv range, beam matching, 2D convolving</a:t>
            </a:r>
            <a:endParaRPr sz="1200">
              <a:solidFill>
                <a:schemeClr val="dk1"/>
              </a:solidFill>
            </a:endParaRPr>
          </a:p>
        </p:txBody>
      </p:sp>
      <p:sp>
        <p:nvSpPr>
          <p:cNvPr id="237" name="Google Shape;237;p31"/>
          <p:cNvSpPr txBox="1">
            <a:spLocks noGrp="1"/>
          </p:cNvSpPr>
          <p:nvPr>
            <p:ph type="subTitle" idx="1"/>
          </p:nvPr>
        </p:nvSpPr>
        <p:spPr>
          <a:xfrm>
            <a:off x="612025" y="3206925"/>
            <a:ext cx="8123100" cy="556800"/>
          </a:xfrm>
          <a:prstGeom prst="rect">
            <a:avLst/>
          </a:prstGeom>
        </p:spPr>
        <p:txBody>
          <a:bodyPr spcFirstLastPara="1" wrap="square" lIns="91425" tIns="91425" rIns="91425" bIns="91425" anchor="t" anchorCtr="0">
            <a:normAutofit/>
          </a:bodyPr>
          <a:lstStyle/>
          <a:p>
            <a:pPr marL="457200" lvl="0" indent="-311150" algn="l" rtl="0">
              <a:lnSpc>
                <a:spcPct val="115000"/>
              </a:lnSpc>
              <a:spcBef>
                <a:spcPts val="0"/>
              </a:spcBef>
              <a:spcAft>
                <a:spcPts val="0"/>
              </a:spcAft>
              <a:buClr>
                <a:schemeClr val="dk1"/>
              </a:buClr>
              <a:buSzPts val="1300"/>
              <a:buAutoNum type="arabicPeriod" startAt="3"/>
            </a:pPr>
            <a:r>
              <a:rPr lang="zh-TW" sz="1300">
                <a:solidFill>
                  <a:schemeClr val="dk1"/>
                </a:solidFill>
              </a:rPr>
              <a:t>By assuming the dust temperature, we have achieved the </a:t>
            </a:r>
            <a:r>
              <a:rPr lang="zh-TW" sz="1300">
                <a:solidFill>
                  <a:srgbClr val="FF0000"/>
                </a:solidFill>
              </a:rPr>
              <a:t>total dust mass</a:t>
            </a:r>
            <a:r>
              <a:rPr lang="zh-TW" sz="1300">
                <a:solidFill>
                  <a:schemeClr val="dk1"/>
                </a:solidFill>
              </a:rPr>
              <a:t> within the SF region.</a:t>
            </a:r>
            <a:endParaRPr sz="13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p:nvPr/>
        </p:nvSpPr>
        <p:spPr>
          <a:xfrm>
            <a:off x="119625" y="174825"/>
            <a:ext cx="7747500" cy="60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zh-TW" sz="3000">
                <a:solidFill>
                  <a:schemeClr val="dk1"/>
                </a:solidFill>
              </a:rPr>
              <a:t>Introduction - </a:t>
            </a:r>
            <a:r>
              <a:rPr lang="zh-TW" sz="2400">
                <a:solidFill>
                  <a:schemeClr val="dk1"/>
                </a:solidFill>
              </a:rPr>
              <a:t>G343.12-0.06 (IRAS 16547-4247)</a:t>
            </a:r>
            <a:endParaRPr sz="3000">
              <a:solidFill>
                <a:schemeClr val="dk1"/>
              </a:solidFill>
            </a:endParaRPr>
          </a:p>
        </p:txBody>
      </p:sp>
      <p:pic>
        <p:nvPicPr>
          <p:cNvPr id="63" name="Google Shape;63;p14" title="Screenshot 2025-09-26 at 13.09.49.png"/>
          <p:cNvPicPr preferRelativeResize="0"/>
          <p:nvPr/>
        </p:nvPicPr>
        <p:blipFill>
          <a:blip r:embed="rId3">
            <a:alphaModFix/>
          </a:blip>
          <a:stretch>
            <a:fillRect/>
          </a:stretch>
        </p:blipFill>
        <p:spPr>
          <a:xfrm>
            <a:off x="5424342" y="901649"/>
            <a:ext cx="3552350" cy="3552350"/>
          </a:xfrm>
          <a:prstGeom prst="rect">
            <a:avLst/>
          </a:prstGeom>
          <a:noFill/>
          <a:ln>
            <a:noFill/>
          </a:ln>
        </p:spPr>
      </p:pic>
      <p:sp>
        <p:nvSpPr>
          <p:cNvPr id="64" name="Google Shape;64;p14"/>
          <p:cNvSpPr txBox="1"/>
          <p:nvPr/>
        </p:nvSpPr>
        <p:spPr>
          <a:xfrm>
            <a:off x="6100961" y="4408012"/>
            <a:ext cx="29841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zh-TW" sz="1100">
                <a:solidFill>
                  <a:schemeClr val="dk1"/>
                </a:solidFill>
              </a:rPr>
              <a:t>contour: 0.1, 1, 2, 3, 5, 7, 9, 13, 17, 21 sigma</a:t>
            </a:r>
            <a:endParaRPr sz="1100">
              <a:solidFill>
                <a:schemeClr val="dk1"/>
              </a:solidFill>
            </a:endParaRPr>
          </a:p>
        </p:txBody>
      </p:sp>
      <p:sp>
        <p:nvSpPr>
          <p:cNvPr id="65" name="Google Shape;65;p14"/>
          <p:cNvSpPr txBox="1"/>
          <p:nvPr/>
        </p:nvSpPr>
        <p:spPr>
          <a:xfrm>
            <a:off x="153837" y="607317"/>
            <a:ext cx="5373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1600">
                <a:solidFill>
                  <a:schemeClr val="dk1"/>
                </a:solidFill>
                <a:highlight>
                  <a:srgbClr val="FFFFFF"/>
                </a:highlight>
              </a:rPr>
              <a:t>a high mass, luminous young stellar object</a:t>
            </a:r>
            <a:endParaRPr sz="1600">
              <a:solidFill>
                <a:schemeClr val="dk1"/>
              </a:solidFill>
              <a:highlight>
                <a:srgbClr val="FFFFFF"/>
              </a:highlight>
            </a:endParaRPr>
          </a:p>
          <a:p>
            <a:pPr marL="0" lvl="0" indent="0" algn="l" rtl="0">
              <a:spcBef>
                <a:spcPts val="0"/>
              </a:spcBef>
              <a:spcAft>
                <a:spcPts val="0"/>
              </a:spcAft>
              <a:buNone/>
            </a:pPr>
            <a:r>
              <a:rPr lang="zh-TW" sz="1600">
                <a:solidFill>
                  <a:schemeClr val="dk1"/>
                </a:solidFill>
                <a:highlight>
                  <a:srgbClr val="FFFFFF"/>
                </a:highlight>
              </a:rPr>
              <a:t>(O-type proto binary system)</a:t>
            </a:r>
            <a:endParaRPr sz="1600">
              <a:solidFill>
                <a:schemeClr val="dk1"/>
              </a:solidFill>
              <a:highlight>
                <a:srgbClr val="FFFFFF"/>
              </a:highlight>
            </a:endParaRPr>
          </a:p>
        </p:txBody>
      </p:sp>
      <p:sp>
        <p:nvSpPr>
          <p:cNvPr id="66" name="Google Shape;66;p14"/>
          <p:cNvSpPr txBox="1"/>
          <p:nvPr/>
        </p:nvSpPr>
        <p:spPr>
          <a:xfrm>
            <a:off x="5424336" y="901650"/>
            <a:ext cx="30000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zh-TW" b="1">
                <a:solidFill>
                  <a:schemeClr val="dk1"/>
                </a:solidFill>
                <a:highlight>
                  <a:srgbClr val="C9DAF8"/>
                </a:highlight>
              </a:rPr>
              <a:t>band3 continuum image</a:t>
            </a:r>
            <a:endParaRPr>
              <a:highlight>
                <a:srgbClr val="C9DAF8"/>
              </a:highlight>
            </a:endParaRPr>
          </a:p>
        </p:txBody>
      </p:sp>
      <p:sp>
        <p:nvSpPr>
          <p:cNvPr id="67" name="Google Shape;67;p14"/>
          <p:cNvSpPr txBox="1"/>
          <p:nvPr/>
        </p:nvSpPr>
        <p:spPr>
          <a:xfrm>
            <a:off x="50292" y="1384425"/>
            <a:ext cx="5416200" cy="2382600"/>
          </a:xfrm>
          <a:prstGeom prst="rect">
            <a:avLst/>
          </a:prstGeom>
          <a:noFill/>
          <a:ln>
            <a:noFill/>
          </a:ln>
        </p:spPr>
        <p:txBody>
          <a:bodyPr spcFirstLastPara="1" wrap="square" lIns="91425" tIns="91425" rIns="91425" bIns="91425" anchor="t" anchorCtr="0">
            <a:spAutoFit/>
          </a:bodyPr>
          <a:lstStyle/>
          <a:p>
            <a:pPr marL="0" lvl="0" indent="457200" algn="l" rtl="0">
              <a:lnSpc>
                <a:spcPct val="115000"/>
              </a:lnSpc>
              <a:spcBef>
                <a:spcPts val="0"/>
              </a:spcBef>
              <a:spcAft>
                <a:spcPts val="0"/>
              </a:spcAft>
              <a:buNone/>
            </a:pPr>
            <a:r>
              <a:rPr lang="zh-TW">
                <a:solidFill>
                  <a:schemeClr val="dk1"/>
                </a:solidFill>
              </a:rPr>
              <a:t>We start from producing the continuum image by tclean, create the data products, and then analyze the scientific properties.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457200" algn="l" rtl="0">
              <a:lnSpc>
                <a:spcPct val="115000"/>
              </a:lnSpc>
              <a:spcBef>
                <a:spcPts val="0"/>
              </a:spcBef>
              <a:spcAft>
                <a:spcPts val="0"/>
              </a:spcAft>
              <a:buNone/>
            </a:pPr>
            <a:r>
              <a:rPr lang="zh-TW">
                <a:solidFill>
                  <a:schemeClr val="dk1"/>
                </a:solidFill>
              </a:rPr>
              <a:t>In the mm and (sub)mm bands,  the spectral index is expected to be around 3–4 because of the dust thermal emission.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457200" algn="l" rtl="0">
              <a:lnSpc>
                <a:spcPct val="115000"/>
              </a:lnSpc>
              <a:spcBef>
                <a:spcPts val="0"/>
              </a:spcBef>
              <a:spcAft>
                <a:spcPts val="0"/>
              </a:spcAft>
              <a:buNone/>
            </a:pPr>
            <a:r>
              <a:rPr lang="zh-TW">
                <a:solidFill>
                  <a:schemeClr val="dk1"/>
                </a:solidFill>
              </a:rPr>
              <a:t>We also have data cube, where we identified multiple CH3CN transitions and used them to calculate the column density.</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2"/>
          <p:cNvSpPr txBox="1">
            <a:spLocks noGrp="1"/>
          </p:cNvSpPr>
          <p:nvPr>
            <p:ph type="subTitle" idx="1"/>
          </p:nvPr>
        </p:nvSpPr>
        <p:spPr>
          <a:xfrm>
            <a:off x="2441850" y="2400600"/>
            <a:ext cx="4260300" cy="5568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935"/>
              <a:buNone/>
            </a:pPr>
            <a:r>
              <a:rPr lang="zh-TW" sz="3000">
                <a:solidFill>
                  <a:schemeClr val="dk1"/>
                </a:solidFill>
              </a:rPr>
              <a:t>Thank You</a:t>
            </a:r>
            <a:endParaRPr sz="30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3"/>
          <p:cNvSpPr txBox="1"/>
          <p:nvPr/>
        </p:nvSpPr>
        <p:spPr>
          <a:xfrm>
            <a:off x="320675" y="174825"/>
            <a:ext cx="6013200" cy="60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zh-TW" sz="3000">
                <a:solidFill>
                  <a:schemeClr val="dk1"/>
                </a:solidFill>
              </a:rPr>
              <a:t>Appendix</a:t>
            </a:r>
            <a:endParaRPr sz="3000">
              <a:solidFill>
                <a:schemeClr val="dk1"/>
              </a:solidFill>
            </a:endParaRPr>
          </a:p>
        </p:txBody>
      </p:sp>
      <p:pic>
        <p:nvPicPr>
          <p:cNvPr id="248" name="Google Shape;248;p33"/>
          <p:cNvPicPr preferRelativeResize="0"/>
          <p:nvPr/>
        </p:nvPicPr>
        <p:blipFill>
          <a:blip r:embed="rId3">
            <a:alphaModFix/>
          </a:blip>
          <a:stretch>
            <a:fillRect/>
          </a:stretch>
        </p:blipFill>
        <p:spPr>
          <a:xfrm>
            <a:off x="432900" y="1113799"/>
            <a:ext cx="4020225" cy="29950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5" title="Screenshot 2025-09-26 at 13.53.10.png"/>
          <p:cNvPicPr preferRelativeResize="0"/>
          <p:nvPr/>
        </p:nvPicPr>
        <p:blipFill>
          <a:blip r:embed="rId3">
            <a:alphaModFix/>
          </a:blip>
          <a:stretch>
            <a:fillRect/>
          </a:stretch>
        </p:blipFill>
        <p:spPr>
          <a:xfrm>
            <a:off x="59200" y="81646"/>
            <a:ext cx="8999898" cy="5064375"/>
          </a:xfrm>
          <a:prstGeom prst="rect">
            <a:avLst/>
          </a:prstGeom>
          <a:noFill/>
          <a:ln>
            <a:noFill/>
          </a:ln>
        </p:spPr>
      </p:pic>
      <p:sp>
        <p:nvSpPr>
          <p:cNvPr id="73" name="Google Shape;73;p15"/>
          <p:cNvSpPr txBox="1"/>
          <p:nvPr/>
        </p:nvSpPr>
        <p:spPr>
          <a:xfrm>
            <a:off x="119625" y="174825"/>
            <a:ext cx="3781800" cy="60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zh-TW" sz="3000">
                <a:solidFill>
                  <a:schemeClr val="dk1"/>
                </a:solidFill>
              </a:rPr>
              <a:t>Data Reduction</a:t>
            </a:r>
            <a:endParaRPr sz="30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6" title="Screenshot 2025-09-26 at 13.41.13.png"/>
          <p:cNvPicPr preferRelativeResize="0"/>
          <p:nvPr/>
        </p:nvPicPr>
        <p:blipFill>
          <a:blip r:embed="rId3">
            <a:alphaModFix/>
          </a:blip>
          <a:stretch>
            <a:fillRect/>
          </a:stretch>
        </p:blipFill>
        <p:spPr>
          <a:xfrm>
            <a:off x="52874" y="13796"/>
            <a:ext cx="9144000" cy="5120632"/>
          </a:xfrm>
          <a:prstGeom prst="rect">
            <a:avLst/>
          </a:prstGeom>
          <a:noFill/>
          <a:ln>
            <a:noFill/>
          </a:ln>
        </p:spPr>
      </p:pic>
      <p:sp>
        <p:nvSpPr>
          <p:cNvPr id="79" name="Google Shape;79;p16"/>
          <p:cNvSpPr txBox="1"/>
          <p:nvPr/>
        </p:nvSpPr>
        <p:spPr>
          <a:xfrm>
            <a:off x="119625" y="174825"/>
            <a:ext cx="3781800" cy="60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zh-TW" sz="3000">
                <a:solidFill>
                  <a:schemeClr val="dk1"/>
                </a:solidFill>
              </a:rPr>
              <a:t>Data Reduction</a:t>
            </a:r>
            <a:endParaRPr sz="3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7" title="Screenshot 2025-09-26 at 13.42.11.png"/>
          <p:cNvPicPr preferRelativeResize="0"/>
          <p:nvPr/>
        </p:nvPicPr>
        <p:blipFill>
          <a:blip r:embed="rId3">
            <a:alphaModFix/>
          </a:blip>
          <a:stretch>
            <a:fillRect/>
          </a:stretch>
        </p:blipFill>
        <p:spPr>
          <a:xfrm>
            <a:off x="27604" y="-4106"/>
            <a:ext cx="9093636" cy="5101600"/>
          </a:xfrm>
          <a:prstGeom prst="rect">
            <a:avLst/>
          </a:prstGeom>
          <a:noFill/>
          <a:ln>
            <a:noFill/>
          </a:ln>
        </p:spPr>
      </p:pic>
      <p:sp>
        <p:nvSpPr>
          <p:cNvPr id="85" name="Google Shape;85;p17"/>
          <p:cNvSpPr txBox="1"/>
          <p:nvPr/>
        </p:nvSpPr>
        <p:spPr>
          <a:xfrm>
            <a:off x="119625" y="174825"/>
            <a:ext cx="3781800" cy="60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zh-TW" sz="3000">
                <a:solidFill>
                  <a:schemeClr val="dk1"/>
                </a:solidFill>
              </a:rPr>
              <a:t>Data Reduction</a:t>
            </a:r>
            <a:endParaRPr sz="30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8" title="Screenshot 2025-09-26 at 12.59.20.png"/>
          <p:cNvPicPr preferRelativeResize="0"/>
          <p:nvPr/>
        </p:nvPicPr>
        <p:blipFill>
          <a:blip r:embed="rId3">
            <a:alphaModFix/>
          </a:blip>
          <a:stretch>
            <a:fillRect/>
          </a:stretch>
        </p:blipFill>
        <p:spPr>
          <a:xfrm>
            <a:off x="36805" y="0"/>
            <a:ext cx="9007127" cy="5064775"/>
          </a:xfrm>
          <a:prstGeom prst="rect">
            <a:avLst/>
          </a:prstGeom>
          <a:noFill/>
          <a:ln>
            <a:noFill/>
          </a:ln>
        </p:spPr>
      </p:pic>
      <p:sp>
        <p:nvSpPr>
          <p:cNvPr id="91" name="Google Shape;91;p18"/>
          <p:cNvSpPr txBox="1"/>
          <p:nvPr/>
        </p:nvSpPr>
        <p:spPr>
          <a:xfrm>
            <a:off x="119625" y="174825"/>
            <a:ext cx="3781800" cy="60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zh-TW" sz="3000">
                <a:solidFill>
                  <a:schemeClr val="dk1"/>
                </a:solidFill>
              </a:rPr>
              <a:t>Data Reduction</a:t>
            </a:r>
            <a:endParaRPr sz="3000">
              <a:solidFill>
                <a:schemeClr val="dk1"/>
              </a:solidFill>
            </a:endParaRPr>
          </a:p>
          <a:p>
            <a:pPr marL="0" lvl="0" indent="0" algn="l" rtl="0">
              <a:spcBef>
                <a:spcPts val="0"/>
              </a:spcBef>
              <a:spcAft>
                <a:spcPts val="0"/>
              </a:spcAft>
              <a:buNone/>
            </a:pPr>
            <a:endParaRPr sz="30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p:nvPr/>
        </p:nvSpPr>
        <p:spPr>
          <a:xfrm>
            <a:off x="320675" y="174825"/>
            <a:ext cx="6013200" cy="60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zh-TW" sz="3000">
                <a:solidFill>
                  <a:schemeClr val="dk1"/>
                </a:solidFill>
              </a:rPr>
              <a:t>Results — Continuum images</a:t>
            </a:r>
            <a:endParaRPr sz="3000">
              <a:solidFill>
                <a:schemeClr val="dk1"/>
              </a:solidFill>
            </a:endParaRPr>
          </a:p>
        </p:txBody>
      </p:sp>
      <p:pic>
        <p:nvPicPr>
          <p:cNvPr id="97" name="Google Shape;97;p19"/>
          <p:cNvPicPr preferRelativeResize="0"/>
          <p:nvPr/>
        </p:nvPicPr>
        <p:blipFill>
          <a:blip r:embed="rId3">
            <a:alphaModFix/>
          </a:blip>
          <a:stretch>
            <a:fillRect/>
          </a:stretch>
        </p:blipFill>
        <p:spPr>
          <a:xfrm>
            <a:off x="444215" y="881852"/>
            <a:ext cx="2618869" cy="3080668"/>
          </a:xfrm>
          <a:prstGeom prst="rect">
            <a:avLst/>
          </a:prstGeom>
          <a:noFill/>
          <a:ln>
            <a:noFill/>
          </a:ln>
        </p:spPr>
      </p:pic>
      <p:pic>
        <p:nvPicPr>
          <p:cNvPr id="98" name="Google Shape;98;p19"/>
          <p:cNvPicPr preferRelativeResize="0"/>
          <p:nvPr/>
        </p:nvPicPr>
        <p:blipFill>
          <a:blip r:embed="rId4">
            <a:alphaModFix/>
          </a:blip>
          <a:stretch>
            <a:fillRect/>
          </a:stretch>
        </p:blipFill>
        <p:spPr>
          <a:xfrm>
            <a:off x="3262560" y="881850"/>
            <a:ext cx="2618869" cy="3080668"/>
          </a:xfrm>
          <a:prstGeom prst="rect">
            <a:avLst/>
          </a:prstGeom>
          <a:noFill/>
          <a:ln>
            <a:noFill/>
          </a:ln>
        </p:spPr>
      </p:pic>
      <p:pic>
        <p:nvPicPr>
          <p:cNvPr id="99" name="Google Shape;99;p19"/>
          <p:cNvPicPr preferRelativeResize="0"/>
          <p:nvPr/>
        </p:nvPicPr>
        <p:blipFill>
          <a:blip r:embed="rId5">
            <a:alphaModFix/>
          </a:blip>
          <a:stretch>
            <a:fillRect/>
          </a:stretch>
        </p:blipFill>
        <p:spPr>
          <a:xfrm>
            <a:off x="6039381" y="881860"/>
            <a:ext cx="2618869" cy="3080668"/>
          </a:xfrm>
          <a:prstGeom prst="rect">
            <a:avLst/>
          </a:prstGeom>
          <a:noFill/>
          <a:ln>
            <a:noFill/>
          </a:ln>
        </p:spPr>
      </p:pic>
      <p:sp>
        <p:nvSpPr>
          <p:cNvPr id="100" name="Google Shape;100;p19"/>
          <p:cNvSpPr txBox="1"/>
          <p:nvPr/>
        </p:nvSpPr>
        <p:spPr>
          <a:xfrm>
            <a:off x="1186782" y="3155975"/>
            <a:ext cx="4398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1200">
                <a:solidFill>
                  <a:srgbClr val="FFFFFF"/>
                </a:solidFill>
              </a:rPr>
              <a:t>0”.54×0”.54</a:t>
            </a:r>
            <a:endParaRPr sz="1200">
              <a:solidFill>
                <a:srgbClr val="FFFFFF"/>
              </a:solidFill>
            </a:endParaRPr>
          </a:p>
        </p:txBody>
      </p:sp>
      <p:sp>
        <p:nvSpPr>
          <p:cNvPr id="101" name="Google Shape;101;p19"/>
          <p:cNvSpPr txBox="1"/>
          <p:nvPr/>
        </p:nvSpPr>
        <p:spPr>
          <a:xfrm>
            <a:off x="4011456" y="3155975"/>
            <a:ext cx="4398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1200">
                <a:solidFill>
                  <a:srgbClr val="FFFFFF"/>
                </a:solidFill>
              </a:rPr>
              <a:t>0”.54×0”.54</a:t>
            </a:r>
            <a:endParaRPr sz="1200">
              <a:solidFill>
                <a:srgbClr val="FFFFFF"/>
              </a:solidFill>
            </a:endParaRPr>
          </a:p>
        </p:txBody>
      </p:sp>
      <p:sp>
        <p:nvSpPr>
          <p:cNvPr id="102" name="Google Shape;102;p19"/>
          <p:cNvSpPr txBox="1"/>
          <p:nvPr/>
        </p:nvSpPr>
        <p:spPr>
          <a:xfrm>
            <a:off x="6802610" y="3155975"/>
            <a:ext cx="2119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1200">
                <a:solidFill>
                  <a:srgbClr val="FFFFFF"/>
                </a:solidFill>
              </a:rPr>
              <a:t>0”.54×0”.54</a:t>
            </a:r>
            <a:endParaRPr sz="1200">
              <a:solidFill>
                <a:srgbClr val="FFFFFF"/>
              </a:solidFill>
            </a:endParaRPr>
          </a:p>
        </p:txBody>
      </p:sp>
      <p:sp>
        <p:nvSpPr>
          <p:cNvPr id="103" name="Google Shape;103;p19"/>
          <p:cNvSpPr txBox="1"/>
          <p:nvPr/>
        </p:nvSpPr>
        <p:spPr>
          <a:xfrm>
            <a:off x="1715025" y="4104225"/>
            <a:ext cx="62019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1600">
                <a:solidFill>
                  <a:schemeClr val="dk1"/>
                </a:solidFill>
              </a:rPr>
              <a:t>・robust = 0.5 </a:t>
            </a:r>
            <a:endParaRPr sz="1600">
              <a:solidFill>
                <a:schemeClr val="dk1"/>
              </a:solidFill>
            </a:endParaRPr>
          </a:p>
          <a:p>
            <a:pPr marL="0" lvl="0" indent="0" algn="l" rtl="0">
              <a:spcBef>
                <a:spcPts val="0"/>
              </a:spcBef>
              <a:spcAft>
                <a:spcPts val="0"/>
              </a:spcAft>
              <a:buNone/>
            </a:pPr>
            <a:r>
              <a:rPr lang="zh-TW" sz="1600">
                <a:solidFill>
                  <a:schemeClr val="dk1"/>
                </a:solidFill>
              </a:rPr>
              <a:t>・After the smoothing, the angular resolution is 0”.54 ~1500 au</a:t>
            </a:r>
            <a:endParaRPr sz="16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20"/>
          <p:cNvPicPr preferRelativeResize="0"/>
          <p:nvPr/>
        </p:nvPicPr>
        <p:blipFill>
          <a:blip r:embed="rId3">
            <a:alphaModFix/>
          </a:blip>
          <a:stretch>
            <a:fillRect/>
          </a:stretch>
        </p:blipFill>
        <p:spPr>
          <a:xfrm>
            <a:off x="3653155" y="1127110"/>
            <a:ext cx="2630693" cy="3096356"/>
          </a:xfrm>
          <a:prstGeom prst="rect">
            <a:avLst/>
          </a:prstGeom>
          <a:noFill/>
          <a:ln>
            <a:noFill/>
          </a:ln>
        </p:spPr>
      </p:pic>
      <p:pic>
        <p:nvPicPr>
          <p:cNvPr id="109" name="Google Shape;109;p20"/>
          <p:cNvPicPr preferRelativeResize="0"/>
          <p:nvPr/>
        </p:nvPicPr>
        <p:blipFill>
          <a:blip r:embed="rId4">
            <a:alphaModFix/>
          </a:blip>
          <a:stretch>
            <a:fillRect/>
          </a:stretch>
        </p:blipFill>
        <p:spPr>
          <a:xfrm>
            <a:off x="6245228" y="1127118"/>
            <a:ext cx="2630693" cy="3096356"/>
          </a:xfrm>
          <a:prstGeom prst="rect">
            <a:avLst/>
          </a:prstGeom>
          <a:noFill/>
          <a:ln>
            <a:noFill/>
          </a:ln>
        </p:spPr>
      </p:pic>
      <p:sp>
        <p:nvSpPr>
          <p:cNvPr id="110" name="Google Shape;110;p20"/>
          <p:cNvSpPr txBox="1"/>
          <p:nvPr/>
        </p:nvSpPr>
        <p:spPr>
          <a:xfrm>
            <a:off x="320675" y="174825"/>
            <a:ext cx="6013200" cy="60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zh-TW" sz="3000">
                <a:solidFill>
                  <a:schemeClr val="dk1"/>
                </a:solidFill>
              </a:rPr>
              <a:t>Results — Spectral index α maps</a:t>
            </a:r>
            <a:endParaRPr sz="3000">
              <a:solidFill>
                <a:schemeClr val="dk1"/>
              </a:solidFill>
            </a:endParaRPr>
          </a:p>
        </p:txBody>
      </p:sp>
      <p:pic>
        <p:nvPicPr>
          <p:cNvPr id="111" name="Google Shape;111;p20"/>
          <p:cNvPicPr preferRelativeResize="0"/>
          <p:nvPr/>
        </p:nvPicPr>
        <p:blipFill>
          <a:blip r:embed="rId5">
            <a:alphaModFix/>
          </a:blip>
          <a:stretch>
            <a:fillRect/>
          </a:stretch>
        </p:blipFill>
        <p:spPr>
          <a:xfrm>
            <a:off x="1042075" y="1127100"/>
            <a:ext cx="1605851" cy="1353375"/>
          </a:xfrm>
          <a:prstGeom prst="rect">
            <a:avLst/>
          </a:prstGeom>
          <a:noFill/>
          <a:ln>
            <a:noFill/>
          </a:ln>
        </p:spPr>
      </p:pic>
      <p:sp>
        <p:nvSpPr>
          <p:cNvPr id="112" name="Google Shape;112;p20"/>
          <p:cNvSpPr txBox="1"/>
          <p:nvPr/>
        </p:nvSpPr>
        <p:spPr>
          <a:xfrm>
            <a:off x="173700" y="805675"/>
            <a:ext cx="4398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1600">
                <a:solidFill>
                  <a:schemeClr val="dk1"/>
                </a:solidFill>
              </a:rPr>
              <a:t>・Spectral index α is defined as </a:t>
            </a:r>
            <a:endParaRPr sz="1600">
              <a:solidFill>
                <a:schemeClr val="dk1"/>
              </a:solidFill>
            </a:endParaRPr>
          </a:p>
        </p:txBody>
      </p:sp>
      <p:pic>
        <p:nvPicPr>
          <p:cNvPr id="113" name="Google Shape;113;p20"/>
          <p:cNvPicPr preferRelativeResize="0"/>
          <p:nvPr/>
        </p:nvPicPr>
        <p:blipFill>
          <a:blip r:embed="rId6">
            <a:alphaModFix/>
          </a:blip>
          <a:stretch>
            <a:fillRect/>
          </a:stretch>
        </p:blipFill>
        <p:spPr>
          <a:xfrm>
            <a:off x="308238" y="2331125"/>
            <a:ext cx="3073525" cy="2812376"/>
          </a:xfrm>
          <a:prstGeom prst="rect">
            <a:avLst/>
          </a:prstGeom>
          <a:noFill/>
          <a:ln>
            <a:noFill/>
          </a:ln>
        </p:spPr>
      </p:pic>
      <p:sp>
        <p:nvSpPr>
          <p:cNvPr id="114" name="Google Shape;114;p20"/>
          <p:cNvSpPr/>
          <p:nvPr/>
        </p:nvSpPr>
        <p:spPr>
          <a:xfrm>
            <a:off x="4909725" y="2480475"/>
            <a:ext cx="561300" cy="5697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reflection endPos="30000" dist="38100" dir="5400000" fadeDir="5400012" sy="-100000" algn="bl" rotWithShape="0"/>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p:nvPr/>
        </p:nvSpPr>
        <p:spPr>
          <a:xfrm>
            <a:off x="320675" y="174825"/>
            <a:ext cx="6013200" cy="60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zh-TW" sz="3000">
                <a:solidFill>
                  <a:schemeClr val="dk1"/>
                </a:solidFill>
              </a:rPr>
              <a:t>Results — Overall trend of α map</a:t>
            </a:r>
            <a:endParaRPr sz="3000">
              <a:solidFill>
                <a:schemeClr val="dk1"/>
              </a:solidFill>
            </a:endParaRPr>
          </a:p>
        </p:txBody>
      </p:sp>
      <p:pic>
        <p:nvPicPr>
          <p:cNvPr id="120" name="Google Shape;120;p21"/>
          <p:cNvPicPr preferRelativeResize="0"/>
          <p:nvPr/>
        </p:nvPicPr>
        <p:blipFill>
          <a:blip r:embed="rId3">
            <a:alphaModFix/>
          </a:blip>
          <a:stretch>
            <a:fillRect/>
          </a:stretch>
        </p:blipFill>
        <p:spPr>
          <a:xfrm>
            <a:off x="5732775" y="903400"/>
            <a:ext cx="2836524" cy="3336699"/>
          </a:xfrm>
          <a:prstGeom prst="rect">
            <a:avLst/>
          </a:prstGeom>
          <a:noFill/>
          <a:ln>
            <a:noFill/>
          </a:ln>
        </p:spPr>
      </p:pic>
      <p:pic>
        <p:nvPicPr>
          <p:cNvPr id="121" name="Google Shape;121;p21"/>
          <p:cNvPicPr preferRelativeResize="0"/>
          <p:nvPr/>
        </p:nvPicPr>
        <p:blipFill>
          <a:blip r:embed="rId4">
            <a:alphaModFix/>
          </a:blip>
          <a:stretch>
            <a:fillRect/>
          </a:stretch>
        </p:blipFill>
        <p:spPr>
          <a:xfrm>
            <a:off x="427750" y="855463"/>
            <a:ext cx="4183927" cy="3432574"/>
          </a:xfrm>
          <a:prstGeom prst="rect">
            <a:avLst/>
          </a:prstGeom>
          <a:noFill/>
          <a:ln>
            <a:noFill/>
          </a:ln>
        </p:spPr>
      </p:pic>
      <p:pic>
        <p:nvPicPr>
          <p:cNvPr id="122" name="Google Shape;122;p21"/>
          <p:cNvPicPr preferRelativeResize="0"/>
          <p:nvPr/>
        </p:nvPicPr>
        <p:blipFill>
          <a:blip r:embed="rId5">
            <a:alphaModFix/>
          </a:blip>
          <a:stretch>
            <a:fillRect/>
          </a:stretch>
        </p:blipFill>
        <p:spPr>
          <a:xfrm>
            <a:off x="4775450" y="2427350"/>
            <a:ext cx="793550" cy="288800"/>
          </a:xfrm>
          <a:prstGeom prst="rect">
            <a:avLst/>
          </a:prstGeom>
          <a:noFill/>
          <a:ln>
            <a:noFill/>
          </a:ln>
        </p:spPr>
      </p:pic>
      <p:sp>
        <p:nvSpPr>
          <p:cNvPr id="123" name="Google Shape;123;p21"/>
          <p:cNvSpPr txBox="1"/>
          <p:nvPr/>
        </p:nvSpPr>
        <p:spPr>
          <a:xfrm>
            <a:off x="594475" y="4411025"/>
            <a:ext cx="4874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1600">
                <a:solidFill>
                  <a:schemeClr val="dk1"/>
                </a:solidFill>
              </a:rPr>
              <a:t>the trend of the spectral index is different!</a:t>
            </a:r>
            <a:endParaRPr sz="1600">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1173</Words>
  <Application>Microsoft Macintosh PowerPoint</Application>
  <PresentationFormat>画面に合わせる (16:9)</PresentationFormat>
  <Paragraphs>120</Paragraphs>
  <Slides>21</Slides>
  <Notes>21</Notes>
  <HiddenSlides>0</HiddenSlides>
  <MMClips>0</MMClips>
  <ScaleCrop>false</ScaleCrop>
  <HeadingPairs>
    <vt:vector size="6" baseType="variant">
      <vt:variant>
        <vt:lpstr>使用されているフォント</vt:lpstr>
      </vt:variant>
      <vt:variant>
        <vt:i4>1</vt:i4>
      </vt:variant>
      <vt:variant>
        <vt:lpstr>テーマ</vt:lpstr>
      </vt:variant>
      <vt:variant>
        <vt:i4>1</vt:i4>
      </vt:variant>
      <vt:variant>
        <vt:lpstr>スライド タイトル</vt:lpstr>
      </vt:variant>
      <vt:variant>
        <vt:i4>21</vt:i4>
      </vt:variant>
    </vt:vector>
  </HeadingPairs>
  <TitlesOfParts>
    <vt:vector size="23" baseType="lpstr">
      <vt:lpstr>Arial</vt:lpstr>
      <vt:lpstr>Simple Light</vt:lpstr>
      <vt:lpstr>Multi-Band Group</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Akiko Kawamura</cp:lastModifiedBy>
  <cp:revision>1</cp:revision>
  <dcterms:modified xsi:type="dcterms:W3CDTF">2025-11-05T06:44:55Z</dcterms:modified>
</cp:coreProperties>
</file>